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9" r:id="rId6"/>
    <p:sldId id="268" r:id="rId7"/>
    <p:sldId id="261" r:id="rId8"/>
    <p:sldId id="270" r:id="rId9"/>
    <p:sldId id="271" r:id="rId10"/>
    <p:sldId id="272" r:id="rId11"/>
    <p:sldId id="260" r:id="rId12"/>
    <p:sldId id="262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60709"/>
  </p:normalViewPr>
  <p:slideViewPr>
    <p:cSldViewPr snapToGrid="0">
      <p:cViewPr varScale="1">
        <p:scale>
          <a:sx n="67" d="100"/>
          <a:sy n="67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3CBA9-D37E-9741-81A3-84C1CB026BB1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AF25C-89CA-3341-AC2A-17155537F9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43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on_descen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ost_recent_common_ancestor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6S_rRN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Operational_taxonomic_unit#cite_note-3" TargetMode="External"/><Relationship Id="rId4" Type="http://schemas.openxmlformats.org/officeDocument/2006/relationships/hyperlink" Target="https://en.wikipedia.org/wiki/18S_rRNA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6%B4%EB%A5%98" TargetMode="External"/><Relationship Id="rId3" Type="http://schemas.openxmlformats.org/officeDocument/2006/relationships/hyperlink" Target="https://ko.wikipedia.org/wiki/%ED%83%9C%EC%83%9D" TargetMode="External"/><Relationship Id="rId7" Type="http://schemas.openxmlformats.org/officeDocument/2006/relationships/hyperlink" Target="https://ko.wikipedia.org/wiki/%EC%83%8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C%97%B0%EA%B3%A8%EC%96%B4%EB%A5%98" TargetMode="External"/><Relationship Id="rId5" Type="http://schemas.openxmlformats.org/officeDocument/2006/relationships/hyperlink" Target="https://ko.wikipedia.org/wiki/%EA%B3%A0%EB%9E%98%EB%A5%98" TargetMode="External"/><Relationship Id="rId10" Type="http://schemas.openxmlformats.org/officeDocument/2006/relationships/hyperlink" Target="https://ko.wikipedia.org/wiki/%EA%B0%91%EA%B0%81%EB%A5%98" TargetMode="External"/><Relationship Id="rId4" Type="http://schemas.openxmlformats.org/officeDocument/2006/relationships/hyperlink" Target="https://ko.wikipedia.org/wiki/%EC%9D%B8%EB%A5%98" TargetMode="External"/><Relationship Id="rId9" Type="http://schemas.openxmlformats.org/officeDocument/2006/relationships/hyperlink" Target="https://ko.wikipedia.org/wiki/%EC%97%B0%EC%B2%B4%EB%8F%99%EB%AC%B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Mitochondrion" TargetMode="External"/><Relationship Id="rId18" Type="http://schemas.openxmlformats.org/officeDocument/2006/relationships/hyperlink" Target="https://en.wikipedia.org/wiki/Intron" TargetMode="External"/><Relationship Id="rId26" Type="http://schemas.openxmlformats.org/officeDocument/2006/relationships/hyperlink" Target="https://en.wikipedia.org/wiki/Chaperonin" TargetMode="External"/><Relationship Id="rId39" Type="http://schemas.openxmlformats.org/officeDocument/2006/relationships/hyperlink" Target="https://en.wikipedia.org/wiki/DNA_barcoding#cite_note-:2-20" TargetMode="External"/><Relationship Id="rId21" Type="http://schemas.openxmlformats.org/officeDocument/2006/relationships/hyperlink" Target="https://en.wikipedia.org/wiki/Genetic_recombination" TargetMode="External"/><Relationship Id="rId34" Type="http://schemas.openxmlformats.org/officeDocument/2006/relationships/hyperlink" Target="https://en.wikipedia.org/wiki/28S_ribosomal_RNA" TargetMode="External"/><Relationship Id="rId7" Type="http://schemas.openxmlformats.org/officeDocument/2006/relationships/hyperlink" Target="https://en.wikipedia.org/wiki/Internal_transcribed_spacer" TargetMode="External"/><Relationship Id="rId12" Type="http://schemas.openxmlformats.org/officeDocument/2006/relationships/hyperlink" Target="https://en.wikipedia.org/wiki/Eukaryote" TargetMode="External"/><Relationship Id="rId17" Type="http://schemas.openxmlformats.org/officeDocument/2006/relationships/hyperlink" Target="https://en.wikipedia.org/wiki/Nuclear_gene" TargetMode="External"/><Relationship Id="rId25" Type="http://schemas.openxmlformats.org/officeDocument/2006/relationships/hyperlink" Target="https://en.wikipedia.org/wiki/DNA_barcoding#cite_note-:4-26" TargetMode="External"/><Relationship Id="rId33" Type="http://schemas.openxmlformats.org/officeDocument/2006/relationships/hyperlink" Target="https://en.wikipedia.org/wiki/DNA_barcoding#cite_note-31" TargetMode="External"/><Relationship Id="rId38" Type="http://schemas.openxmlformats.org/officeDocument/2006/relationships/hyperlink" Target="https://en.wikipedia.org/wiki/23S_ribosomal_RNA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s://en.wikipedia.org/wiki/12S_ribosomal_RNA" TargetMode="External"/><Relationship Id="rId20" Type="http://schemas.openxmlformats.org/officeDocument/2006/relationships/hyperlink" Target="https://en.wikipedia.org/wiki/Heredity" TargetMode="External"/><Relationship Id="rId29" Type="http://schemas.openxmlformats.org/officeDocument/2006/relationships/hyperlink" Target="https://en.wikipedia.org/wiki/DNA_barcoding#cite_note-:6-2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itochondrial_DNA" TargetMode="External"/><Relationship Id="rId11" Type="http://schemas.openxmlformats.org/officeDocument/2006/relationships/hyperlink" Target="https://en.wikipedia.org/wiki/18S_ribosomal_RNA" TargetMode="External"/><Relationship Id="rId24" Type="http://schemas.openxmlformats.org/officeDocument/2006/relationships/hyperlink" Target="https://en.wikipedia.org/wiki/DNA_barcoding#cite_note-25" TargetMode="External"/><Relationship Id="rId32" Type="http://schemas.openxmlformats.org/officeDocument/2006/relationships/hyperlink" Target="https://en.wikipedia.org/wiki/DNA_barcoding#cite_note-30" TargetMode="External"/><Relationship Id="rId37" Type="http://schemas.openxmlformats.org/officeDocument/2006/relationships/hyperlink" Target="https://en.wikipedia.org/wiki/Chloroplast_DNA" TargetMode="External"/><Relationship Id="rId5" Type="http://schemas.openxmlformats.org/officeDocument/2006/relationships/hyperlink" Target="https://en.wikipedia.org/wiki/Cytochrome_c_oxidase_subunit_I" TargetMode="External"/><Relationship Id="rId15" Type="http://schemas.openxmlformats.org/officeDocument/2006/relationships/hyperlink" Target="https://en.wikipedia.org/wiki/Cytochrome_b" TargetMode="External"/><Relationship Id="rId23" Type="http://schemas.openxmlformats.org/officeDocument/2006/relationships/hyperlink" Target="https://en.wikipedia.org/wiki/16S_ribosomal_RNA" TargetMode="External"/><Relationship Id="rId28" Type="http://schemas.openxmlformats.org/officeDocument/2006/relationships/hyperlink" Target="https://en.wikipedia.org/wiki/RNA_polymerase" TargetMode="External"/><Relationship Id="rId36" Type="http://schemas.openxmlformats.org/officeDocument/2006/relationships/hyperlink" Target="https://en.wikipedia.org/wiki/Photosynthesis" TargetMode="External"/><Relationship Id="rId10" Type="http://schemas.openxmlformats.org/officeDocument/2006/relationships/hyperlink" Target="https://en.wikipedia.org/wiki/16S_RNA" TargetMode="External"/><Relationship Id="rId19" Type="http://schemas.openxmlformats.org/officeDocument/2006/relationships/hyperlink" Target="https://en.wikipedia.org/wiki/Ploidy" TargetMode="External"/><Relationship Id="rId31" Type="http://schemas.openxmlformats.org/officeDocument/2006/relationships/hyperlink" Target="https://en.wikipedia.org/wiki/DNA_barcoding#cite_note-29" TargetMode="External"/><Relationship Id="rId4" Type="http://schemas.openxmlformats.org/officeDocument/2006/relationships/hyperlink" Target="https://en.wikipedia.org/wiki/Protist" TargetMode="External"/><Relationship Id="rId9" Type="http://schemas.openxmlformats.org/officeDocument/2006/relationships/hyperlink" Target="https://en.wikipedia.org/wiki/RuBisCO" TargetMode="External"/><Relationship Id="rId14" Type="http://schemas.openxmlformats.org/officeDocument/2006/relationships/hyperlink" Target="https://en.wikipedia.org/wiki/DNA_barcoding#cite_note-:3-21" TargetMode="External"/><Relationship Id="rId22" Type="http://schemas.openxmlformats.org/officeDocument/2006/relationships/hyperlink" Target="https://en.wikipedia.org/wiki/Bacteria" TargetMode="External"/><Relationship Id="rId27" Type="http://schemas.openxmlformats.org/officeDocument/2006/relationships/hyperlink" Target="https://en.wikipedia.org/wiki/DNA_barcoding#cite_note-:5-27" TargetMode="External"/><Relationship Id="rId30" Type="http://schemas.openxmlformats.org/officeDocument/2006/relationships/hyperlink" Target="https://en.wikipedia.org/wiki/Fungus" TargetMode="External"/><Relationship Id="rId35" Type="http://schemas.openxmlformats.org/officeDocument/2006/relationships/hyperlink" Target="https://en.wikipedia.org/wiki/DNA_barcoding#cite_note-:7-32" TargetMode="External"/><Relationship Id="rId8" Type="http://schemas.openxmlformats.org/officeDocument/2006/relationships/hyperlink" Target="https://en.wikipedia.org/wiki/Ribosomal_RNA" TargetMode="External"/><Relationship Id="rId3" Type="http://schemas.openxmlformats.org/officeDocument/2006/relationships/hyperlink" Target="https://www.universityaffairs.ca/news/news-article/u-of-guelphs-dna-barcode-centre-catalogues-earths-biodiversity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Taxonomic hierarchy</a:t>
            </a:r>
            <a:r>
              <a:rPr kumimoji="1" lang="en-US" altLang="ko-KR" dirty="0"/>
              <a:t>(classification)</a:t>
            </a:r>
            <a:r>
              <a:rPr kumimoji="1" lang="en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is the process of arranging various organisms into successive levels of the biological classification either in a decreasing or an increasing order from kingdom to species and vice versa </a:t>
            </a:r>
            <a:r>
              <a:rPr kumimoji="1" lang="ko-KR" altLang="en-US" dirty="0"/>
              <a:t>다양한 </a:t>
            </a:r>
            <a:r>
              <a:rPr kumimoji="1" lang="en-US" altLang="ko-KR" dirty="0"/>
              <a:t>living organism</a:t>
            </a:r>
            <a:r>
              <a:rPr kumimoji="1" lang="ko-KR" altLang="en-US" dirty="0"/>
              <a:t>을 생물 분류 체계에 따라 </a:t>
            </a:r>
            <a:r>
              <a:rPr kumimoji="1" lang="en-US" altLang="ko-KR" dirty="0"/>
              <a:t>domain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species(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strains level)</a:t>
            </a:r>
            <a:r>
              <a:rPr kumimoji="1" lang="ko-KR" altLang="en-US" dirty="0"/>
              <a:t>까지 상향식으로</a:t>
            </a:r>
            <a:r>
              <a:rPr kumimoji="1" lang="en-US" altLang="ko-KR" dirty="0"/>
              <a:t>(</a:t>
            </a:r>
            <a:r>
              <a:rPr kumimoji="1" lang="ko-KR" altLang="en-US" dirty="0"/>
              <a:t>또는 하향식으로</a:t>
            </a:r>
            <a:r>
              <a:rPr kumimoji="1" lang="en-US" altLang="ko-KR" dirty="0"/>
              <a:t>) arrange</a:t>
            </a:r>
            <a:r>
              <a:rPr kumimoji="1" lang="ko-KR" altLang="en-US" dirty="0"/>
              <a:t> 하는 것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종속과목강문계역</a:t>
            </a:r>
            <a:r>
              <a:rPr kumimoji="1" lang="en-US" altLang="ko-KR" dirty="0"/>
              <a:t>(species-genus-family-order-class-phylum-kingdom-domain) </a:t>
            </a:r>
            <a:r>
              <a:rPr kumimoji="1" lang="ko-KR" altLang="en-US" dirty="0"/>
              <a:t>순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Tribe </a:t>
            </a:r>
            <a:r>
              <a:rPr kumimoji="1" lang="ko-KR" altLang="en-US" dirty="0"/>
              <a:t>같은 경우는 </a:t>
            </a:r>
            <a:r>
              <a:rPr kumimoji="1" lang="en-US" altLang="ko-KR" dirty="0"/>
              <a:t>genus</a:t>
            </a:r>
            <a:r>
              <a:rPr kumimoji="1" lang="ko-KR" altLang="en-US" dirty="0"/>
              <a:t>의 상위</a:t>
            </a:r>
            <a:r>
              <a:rPr kumimoji="1" lang="en-US" altLang="ko-KR" dirty="0"/>
              <a:t>, family</a:t>
            </a:r>
            <a:r>
              <a:rPr kumimoji="1" lang="ko-KR" altLang="en-US" dirty="0"/>
              <a:t>의 하위 분류군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생물에 따라 활용하는 경우가 다름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오른쪽은 </a:t>
            </a:r>
            <a:r>
              <a:rPr kumimoji="1" lang="en-US" altLang="ko-KR" dirty="0"/>
              <a:t>tree of life </a:t>
            </a:r>
            <a:r>
              <a:rPr kumimoji="1" lang="ko-KR" altLang="en-US" dirty="0"/>
              <a:t>로 알려진 </a:t>
            </a:r>
            <a:r>
              <a:rPr kumimoji="1" lang="en-US" altLang="ko-KR" dirty="0" err="1"/>
              <a:t>dendogram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계통수라고도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광범위한 생물 분류 체계 상 유연관계를 </a:t>
            </a:r>
            <a:r>
              <a:rPr kumimoji="1" lang="ko-KR" altLang="en-US" dirty="0" err="1"/>
              <a:t>나타내준다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역에는 흔히 알려진 </a:t>
            </a:r>
            <a:r>
              <a:rPr kumimoji="1" lang="ko-KR" altLang="en-US" dirty="0" err="1"/>
              <a:t>세균역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고세균역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진핵생물역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진핵생물은</a:t>
            </a:r>
            <a:r>
              <a:rPr kumimoji="1" lang="ko-KR" altLang="en-US" dirty="0"/>
              <a:t> 동물계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식물계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균계</a:t>
            </a:r>
            <a:r>
              <a:rPr kumimoji="1" lang="en-US" altLang="ko-KR" dirty="0"/>
              <a:t>(</a:t>
            </a:r>
            <a:r>
              <a:rPr kumimoji="1" lang="ko-KR" altLang="en-US" dirty="0"/>
              <a:t>진균</a:t>
            </a:r>
            <a:r>
              <a:rPr kumimoji="1" lang="en-US" altLang="ko-KR" dirty="0"/>
              <a:t>/</a:t>
            </a:r>
            <a:r>
              <a:rPr kumimoji="1" lang="ko-KR" altLang="en-US" dirty="0"/>
              <a:t>곰팡이</a:t>
            </a:r>
            <a:r>
              <a:rPr kumimoji="1" lang="en-US" altLang="ko-KR" dirty="0"/>
              <a:t>), </a:t>
            </a:r>
            <a:r>
              <a:rPr kumimoji="1" lang="ko-KR" altLang="en-US" dirty="0"/>
              <a:t>원생생물계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protista</a:t>
            </a:r>
            <a:r>
              <a:rPr kumimoji="1" lang="en-US" altLang="ko-KR" dirty="0"/>
              <a:t>-</a:t>
            </a:r>
            <a:r>
              <a:rPr kumimoji="1" lang="ko-KR" altLang="en-US" dirty="0"/>
              <a:t>근데 </a:t>
            </a:r>
            <a:r>
              <a:rPr kumimoji="1" lang="ko-KR" altLang="en-US" dirty="0" err="1"/>
              <a:t>진화분류학적으로</a:t>
            </a:r>
            <a:r>
              <a:rPr kumimoji="1" lang="ko-KR" altLang="en-US" dirty="0"/>
              <a:t> 불완전하고 모호한 개념임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다계통군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같이 묶기가 애매</a:t>
            </a:r>
            <a:r>
              <a:rPr kumimoji="1" lang="en-US" altLang="ko-KR" dirty="0"/>
              <a:t>)</a:t>
            </a: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LUCA(last universal common ancestor) </a:t>
            </a:r>
            <a:r>
              <a:rPr kumimoji="1" lang="ko-KR" alt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공통조상</a:t>
            </a:r>
            <a:r>
              <a:rPr kumimoji="1"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which all organisms now living on Earth share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mmon descent"/>
              </a:rPr>
              <a:t>common descent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—the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ost recent common ancestor"/>
              </a:rPr>
              <a:t>most recent common ancestor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all current life on Earth. 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5058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Can select the taxonomic level down to which you want the plot to be rendered</a:t>
            </a:r>
          </a:p>
          <a:p>
            <a:r>
              <a:rPr kumimoji="1" lang="en-US" altLang="ko-KR" dirty="0"/>
              <a:t>It can sort and filter particular taxa across the plot</a:t>
            </a:r>
          </a:p>
          <a:p>
            <a:r>
              <a:rPr kumimoji="1" lang="en-US" altLang="ko-KR" dirty="0"/>
              <a:t>Visualize output in a publishable plot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447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Taxonomic classification </a:t>
            </a:r>
            <a:r>
              <a:rPr kumimoji="1" lang="ko-KR" altLang="en-US" dirty="0"/>
              <a:t>정리 </a:t>
            </a:r>
            <a:r>
              <a:rPr kumimoji="1" lang="en-US" altLang="ko-KR" dirty="0"/>
              <a:t>figure</a:t>
            </a:r>
          </a:p>
          <a:p>
            <a:r>
              <a:rPr kumimoji="1" lang="ko-KR" altLang="en-US" dirty="0"/>
              <a:t>레퍼런스 데이터를 먼저 확보하고</a:t>
            </a:r>
            <a:r>
              <a:rPr kumimoji="1" lang="en-US" altLang="ko-KR" dirty="0"/>
              <a:t>, alignment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query sequence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하여 비교 </a:t>
            </a:r>
            <a:r>
              <a:rPr kumimoji="1" lang="en-US" altLang="ko-KR" dirty="0"/>
              <a:t>(blast 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vsearch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Reference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필요한 부분만 </a:t>
            </a:r>
            <a:r>
              <a:rPr kumimoji="1" lang="en-US" altLang="ko-KR" dirty="0"/>
              <a:t>trim</a:t>
            </a:r>
            <a:r>
              <a:rPr kumimoji="1" lang="ko-KR" altLang="en-US" dirty="0"/>
              <a:t>하여 먼저 </a:t>
            </a:r>
            <a:r>
              <a:rPr kumimoji="1" lang="ko-KR" altLang="en-US" dirty="0" err="1"/>
              <a:t>사용가능하도록</a:t>
            </a:r>
            <a:r>
              <a:rPr kumimoji="1" lang="ko-KR" altLang="en-US" dirty="0"/>
              <a:t> 가공하고</a:t>
            </a:r>
            <a:r>
              <a:rPr kumimoji="1" lang="en-US" altLang="ko-KR" dirty="0"/>
              <a:t>,(not recommended, just skip) import </a:t>
            </a:r>
            <a:r>
              <a:rPr kumimoji="1" lang="ko-KR" altLang="en-US" dirty="0" err="1"/>
              <a:t>해놓은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machine learning classifier</a:t>
            </a:r>
            <a:r>
              <a:rPr kumimoji="1" lang="ko-KR" altLang="en-US" dirty="0"/>
              <a:t>에 넣어서 </a:t>
            </a:r>
            <a:r>
              <a:rPr kumimoji="1" lang="en-US" altLang="ko-KR" dirty="0"/>
              <a:t>training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query sequence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트레이닝이 진행된 </a:t>
            </a:r>
            <a:r>
              <a:rPr kumimoji="1" lang="ko-KR" altLang="en-US" dirty="0" err="1"/>
              <a:t>클래시파이어에</a:t>
            </a:r>
            <a:r>
              <a:rPr kumimoji="1" lang="ko-KR" altLang="en-US" dirty="0"/>
              <a:t> 적용시켜서 결과를 도출하거나 </a:t>
            </a:r>
            <a:r>
              <a:rPr kumimoji="1" lang="en-US" altLang="ko-KR" dirty="0"/>
              <a:t>consensus alignment(</a:t>
            </a:r>
            <a:r>
              <a:rPr kumimoji="1" lang="en-US" altLang="ko-KR" dirty="0" err="1"/>
              <a:t>vsearch</a:t>
            </a:r>
            <a:r>
              <a:rPr kumimoji="1" lang="en-US" altLang="ko-KR" dirty="0"/>
              <a:t>/blast)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하여 결과 확인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Mostly, 16s rRNA</a:t>
            </a:r>
            <a:r>
              <a:rPr kumimoji="1" lang="ko-KR" altLang="en-US" dirty="0"/>
              <a:t>의 경우는 이미 </a:t>
            </a:r>
            <a:r>
              <a:rPr kumimoji="1" lang="en-US" altLang="ko-KR" dirty="0"/>
              <a:t>trained 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classifier tool source</a:t>
            </a:r>
            <a:r>
              <a:rPr kumimoji="1" lang="ko-KR" altLang="en-US" dirty="0"/>
              <a:t>가 많기 때문에</a:t>
            </a:r>
            <a:r>
              <a:rPr kumimoji="1" lang="en-US" altLang="ko-KR" dirty="0"/>
              <a:t> 18s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COI</a:t>
            </a:r>
            <a:r>
              <a:rPr kumimoji="1" lang="ko-KR" altLang="en-US" dirty="0"/>
              <a:t>와 같이 </a:t>
            </a:r>
            <a:r>
              <a:rPr kumimoji="1" lang="en-US" altLang="ko-KR" dirty="0"/>
              <a:t>pre-train </a:t>
            </a:r>
            <a:r>
              <a:rPr kumimoji="1" lang="ko-KR" altLang="en-US" dirty="0"/>
              <a:t>과정이 크게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경우가 많음</a:t>
            </a:r>
            <a:endParaRPr kumimoji="1" lang="en-US" altLang="ko-KR" dirty="0"/>
          </a:p>
          <a:p>
            <a:r>
              <a:rPr kumimoji="1" lang="ko-KR" altLang="en-US" dirty="0"/>
              <a:t>그러면 </a:t>
            </a:r>
            <a:r>
              <a:rPr kumimoji="1" lang="en-US" altLang="ko-KR" dirty="0"/>
              <a:t>visualization</a:t>
            </a:r>
            <a:r>
              <a:rPr kumimoji="1" lang="ko-KR" altLang="en-US" dirty="0"/>
              <a:t>이 된 형태로 데이터를 얻을 수 있는데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barplot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heatmap</a:t>
            </a:r>
            <a:r>
              <a:rPr kumimoji="1" lang="ko-KR" altLang="en-US" dirty="0"/>
              <a:t>의 형태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809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 operational definition used to classify groups of closely related individuals. 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실험적 정의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현대 생물학에서의 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OTU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</a:t>
            </a:r>
            <a:r>
              <a:rPr lang="en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ommonly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refers to clusters of (uncultivated or unknown) organisms(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생물군집의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클러스터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무리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grouped by DNA sequence similarity of a specific taxonomic marker gene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즉 사용된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marker gene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개체간 유사성을 기준으로 </a:t>
            </a:r>
            <a:r>
              <a:rPr kumimoji="1"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그룹핑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한 군집이다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Though it is hard to apply traditional biological classification in this massive-sequence data state, 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OTUs have been the most commonly used units of diversity for several years, especially when </a:t>
            </a:r>
            <a:r>
              <a:rPr lang="en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analysing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small subunit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16S rRNA"/>
              </a:rPr>
              <a:t>16S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(for prokaryotes) or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18S rRNA"/>
              </a:rPr>
              <a:t>18S 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(for eukaryotes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[3]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marker gene sequence datasets.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전통적인 생물 분류체계와 기준을 적용하기 어렵기 때문에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OUT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개념이 근래의 이러한 대량의 시퀀스 데이터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생물정보데이터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활용한 분류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군집분석에 많이 활용됨</a:t>
            </a:r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kumimoji="1"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Sequences can be clustered according to their similarity to one another, and operational taxonomic units are defined based on the similarity threshold (usually 97% similarity</a:t>
            </a:r>
          </a:p>
          <a:p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Sequence</a:t>
            </a:r>
            <a:r>
              <a:rPr kumimoji="1"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일정한 유사성으로 묶는 방법을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OTU picking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이라고 하는데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이렇게 묶인 결과를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OTU</a:t>
            </a:r>
            <a:r>
              <a:rPr kumimoji="1"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라고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한다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OUT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개념을 만들어서 사용하는 이유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endParaRPr kumimoji="1"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OUT picking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에는 대표적인 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1"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가지 방법이 있는데</a:t>
            </a:r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l"/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Closed-reference OTU picking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sequence reads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먼저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Reference database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mapping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해보는 방식이다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Reference DB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존재하는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reads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97%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이상의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similarity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갖는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reads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만 다루고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 외에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reads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버린다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방식은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DB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에러나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biases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취약하다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DB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에 없다면 정보를 잃어버리고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diversity measure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제대로 되지 않는다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대신 샘플 분석에 서로 같은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database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이용되었다면 서로 비교할 수 있다는 편리함과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데이터 분석을 병렬적으로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동시적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할 수 있으며 계산 자원이 적게 소요된다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De-novo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OUT picking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Database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없이 샘플에 존재하는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reads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들을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97%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similarity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기준으로 묶는 방식이다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각각의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cluster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마다 묶이는 방식이 달라지므로 샘플 간이나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study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간 비교가 불가능하다는 단점이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샘플 그룹의 </a:t>
            </a:r>
            <a:r>
              <a:rPr lang="en" altLang="ko-KR" b="0" i="0" dirty="0">
                <a:solidFill>
                  <a:srgbClr val="555555"/>
                </a:solidFill>
                <a:effectLst/>
                <a:latin typeface="Noto Sans KR"/>
              </a:rPr>
              <a:t>biological variation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비교적 정확히 알아낼 수 있다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 .</a:t>
            </a:r>
          </a:p>
          <a:p>
            <a:endParaRPr kumimoji="1"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kumimoji="1"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167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ASV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아이디어는 샘플 내에서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high-abundance sequence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와 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low-abundance sequence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error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일 것이라는 전제를 바탕으로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그만큼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Exact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한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 sequences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결과를 나타내는 것으로서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sequence cluster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나 그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cluster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대표하는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consensus sequence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다루는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OTU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방법과는 차별된다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(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Resolution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 더 높다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). </a:t>
            </a:r>
          </a:p>
          <a:p>
            <a:pPr algn="l"/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Exact sequences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clustering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이나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refence database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없이 생성되기 때문에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reference bias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없고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샘플 간 비교가 가능하다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즉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OUT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보다 더 정확하고 유사성이 높은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exact sequence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가지고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clustering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없이 적용하는 단위이다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Chimera detection &amp; sort out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또한 가능하다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, OUT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chimera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생겨도 하나의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cluster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로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묶여버리기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때문에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제거할수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없음</a:t>
            </a:r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ASV methods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가 다른 방법들보다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sensitivity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나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precision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측면에서 더 좋다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여러 연구자들은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16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S rRNA sequence data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ans KR"/>
              </a:rPr>
              <a:t>를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 다룰 때 </a:t>
            </a:r>
            <a:r>
              <a:rPr lang="en" altLang="ko-KR" b="0" i="0" dirty="0">
                <a:solidFill>
                  <a:srgbClr val="333333"/>
                </a:solidFill>
                <a:effectLst/>
                <a:latin typeface="Noto Sans KR"/>
              </a:rPr>
              <a:t>ASV method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ans KR"/>
              </a:rPr>
              <a:t>의 사용을 추천한다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Noto Sans KR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685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분류 체계의 시발점은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고대 그리스 시기 때로 올라가고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근대 분류학의 주요 연구는 스웨덴 식물학자인 칼 </a:t>
            </a:r>
            <a:r>
              <a:rPr kumimoji="1" lang="ko-KR" altLang="en-US" dirty="0" err="1"/>
              <a:t>린네의</a:t>
            </a:r>
            <a:r>
              <a:rPr kumimoji="1" lang="ko-KR" altLang="en-US" dirty="0"/>
              <a:t> 시대로 거슬러 올라간다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린네가</a:t>
            </a:r>
            <a:r>
              <a:rPr kumimoji="1" lang="ko-KR" altLang="en-US" dirty="0"/>
              <a:t> 구축한 분류체계는 이후 다윈의 </a:t>
            </a:r>
            <a:r>
              <a:rPr kumimoji="1" lang="ko-KR" altLang="en-US" dirty="0" err="1"/>
              <a:t>진화학</a:t>
            </a:r>
            <a:r>
              <a:rPr kumimoji="1" lang="ko-KR" altLang="en-US" dirty="0"/>
              <a:t> 연구에도 큰 영향을 미친 것으로 알려짐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현대 생물학으로 생물학의 패러다임이 바뀔수록 </a:t>
            </a:r>
            <a:r>
              <a:rPr kumimoji="1" lang="en-US" altLang="ko-KR" dirty="0"/>
              <a:t>taxonomy</a:t>
            </a:r>
            <a:r>
              <a:rPr kumimoji="1" lang="ko-KR" altLang="en-US" dirty="0"/>
              <a:t>의 주요 </a:t>
            </a:r>
            <a:r>
              <a:rPr kumimoji="1" lang="en-US" altLang="ko-KR" dirty="0"/>
              <a:t>method</a:t>
            </a:r>
            <a:r>
              <a:rPr kumimoji="1" lang="ko-KR" altLang="en-US" dirty="0"/>
              <a:t>에는 생물의 </a:t>
            </a:r>
            <a:r>
              <a:rPr kumimoji="1" lang="en-US" altLang="ko-KR" dirty="0"/>
              <a:t>morphological key </a:t>
            </a:r>
            <a:r>
              <a:rPr kumimoji="1" lang="ko-KR" altLang="en-US" dirty="0"/>
              <a:t>뿐만 아니라 </a:t>
            </a:r>
            <a:r>
              <a:rPr kumimoji="1" lang="en-US" altLang="ko-KR" dirty="0"/>
              <a:t>molecular feature </a:t>
            </a:r>
            <a:r>
              <a:rPr kumimoji="1" lang="ko-KR" altLang="en-US" dirty="0"/>
              <a:t>까지 추가하여 발전하였다</a:t>
            </a:r>
            <a:r>
              <a:rPr kumimoji="1" lang="en-US" altLang="ko-KR" dirty="0"/>
              <a:t>.</a:t>
            </a:r>
            <a:endParaRPr kumimoji="1" lang="en" altLang="ko-KR" dirty="0"/>
          </a:p>
          <a:p>
            <a:r>
              <a:rPr kumimoji="1" lang="en-US" altLang="ko-KR" dirty="0"/>
              <a:t>Pre-Linnaean –</a:t>
            </a:r>
            <a:r>
              <a:rPr kumimoji="1" lang="ko-KR" altLang="en-US" dirty="0"/>
              <a:t>아리스토텔레스가 세운 분류 체계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중세까지는 절대적인 권위를 가짐</a:t>
            </a:r>
            <a:endParaRPr kumimoji="1" lang="en-US" altLang="ko-KR" dirty="0"/>
          </a:p>
          <a:p>
            <a:r>
              <a:rPr kumimoji="1" lang="ko-KR" altLang="en-US" dirty="0"/>
              <a:t>존재 자체라는 철학적인 관점에서 생물을 분류하고자 함</a:t>
            </a:r>
            <a:r>
              <a:rPr kumimoji="1" lang="en-US" altLang="ko-KR" dirty="0"/>
              <a:t>. </a:t>
            </a:r>
            <a:r>
              <a:rPr kumimoji="1" lang="ko-KR" altLang="en-US" dirty="0"/>
              <a:t>종과 속의 아이디어를 처음 제시하였고 이후 </a:t>
            </a:r>
            <a:r>
              <a:rPr kumimoji="1" lang="ko-KR" altLang="en-US" dirty="0" err="1"/>
              <a:t>린네의</a:t>
            </a:r>
            <a:r>
              <a:rPr kumimoji="1" lang="ko-KR" altLang="en-US" dirty="0"/>
              <a:t> 명명법에 영향을 미침</a:t>
            </a:r>
            <a:endParaRPr kumimoji="1" lang="en-US" altLang="ko-KR" dirty="0"/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유혈동물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有血動物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태생"/>
              </a:rPr>
              <a:t>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胎生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인류"/>
              </a:rPr>
              <a:t>인류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人類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태생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사족류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胎生四足類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고래류"/>
              </a:rPr>
              <a:t>고래류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鯨類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卵胎生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연골어류"/>
              </a:rPr>
              <a:t>연체어류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軟骨魚類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卵生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새"/>
              </a:rPr>
              <a:t>조류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鳥類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난생사족류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卵生四足類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무족류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無足類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불완전 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不完全卵生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어류"/>
              </a:rPr>
              <a:t>어류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魚類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무혈동물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無血動物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불완전 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不完全卵生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9" tooltip="연체동물"/>
              </a:rPr>
              <a:t>연체류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軟體類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연각류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軟甲類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저생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혹은 자연발생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自然發生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유절류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有節類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무성 생식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無性生殖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또는 자연발생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自然發生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10" tooltip="갑각류"/>
              </a:rPr>
              <a:t>갑각류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甲殼類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기타</a:t>
            </a:r>
          </a:p>
          <a:p>
            <a:r>
              <a:rPr lang="ko-KR" altLang="en-US" dirty="0"/>
              <a:t>와 같은 식의 분류체계를 구성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린네</a:t>
            </a:r>
            <a:r>
              <a:rPr lang="en-US" altLang="ko-KR" dirty="0"/>
              <a:t>-</a:t>
            </a:r>
            <a:r>
              <a:rPr lang="ko-KR" altLang="en-US" dirty="0"/>
              <a:t>분류학의 아버지</a:t>
            </a:r>
            <a:endParaRPr lang="en-US" altLang="ko-KR" dirty="0"/>
          </a:p>
          <a:p>
            <a:r>
              <a:rPr lang="ko-KR" altLang="en-US" dirty="0" err="1"/>
              <a:t>린네의</a:t>
            </a:r>
            <a:r>
              <a:rPr lang="ko-KR" altLang="en-US" dirty="0"/>
              <a:t> </a:t>
            </a:r>
            <a:r>
              <a:rPr lang="ko-KR" altLang="en-US" dirty="0" err="1"/>
              <a:t>명명법</a:t>
            </a:r>
            <a:r>
              <a:rPr lang="en-US" altLang="ko-KR" dirty="0"/>
              <a:t>-</a:t>
            </a:r>
            <a:r>
              <a:rPr lang="ko-KR" altLang="en-US" dirty="0"/>
              <a:t>학명 </a:t>
            </a:r>
            <a:r>
              <a:rPr lang="en-US" altLang="ko-KR" dirty="0"/>
              <a:t>/ </a:t>
            </a:r>
            <a:r>
              <a:rPr lang="ko-KR" altLang="en-US" dirty="0"/>
              <a:t>이명법 고안</a:t>
            </a:r>
            <a:endParaRPr lang="en-US" altLang="ko-KR" dirty="0"/>
          </a:p>
          <a:p>
            <a:r>
              <a:rPr lang="ko-KR" altLang="en-US" dirty="0"/>
              <a:t>동물계에서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와 식물계에서 약 </a:t>
            </a:r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class, </a:t>
            </a:r>
            <a:r>
              <a:rPr lang="ko-KR" altLang="en-US" dirty="0"/>
              <a:t>각각 </a:t>
            </a:r>
            <a:r>
              <a:rPr lang="ko-KR" altLang="en-US" dirty="0" err="1"/>
              <a:t>수천종</a:t>
            </a:r>
            <a:r>
              <a:rPr lang="ko-KR" altLang="en-US" dirty="0"/>
              <a:t> 이상을 명명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1961</a:t>
            </a:r>
            <a:r>
              <a:rPr lang="ko-KR" altLang="en-US" dirty="0"/>
              <a:t>년에 </a:t>
            </a:r>
            <a:r>
              <a:rPr lang="ko-KR" altLang="en-US" dirty="0" err="1"/>
              <a:t>국제동물명명규약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" altLang="ko-KR" dirty="0"/>
              <a:t>ICZN, International Code of Zoological Nomenclature)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r>
              <a:rPr lang="en-US" altLang="ko-KR" dirty="0"/>
              <a:t>, </a:t>
            </a:r>
            <a:r>
              <a:rPr lang="ko-KR" altLang="en-US" dirty="0"/>
              <a:t>미생물</a:t>
            </a:r>
            <a:r>
              <a:rPr lang="en-US" altLang="ko-KR" dirty="0"/>
              <a:t>, </a:t>
            </a:r>
            <a:r>
              <a:rPr lang="ko-KR" altLang="en-US" dirty="0"/>
              <a:t>식물</a:t>
            </a:r>
            <a:r>
              <a:rPr lang="en-US" altLang="ko-KR" dirty="0"/>
              <a:t>, </a:t>
            </a:r>
            <a:r>
              <a:rPr lang="ko-KR" altLang="en-US" dirty="0"/>
              <a:t>동물마다 명명 규칙 다름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639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분류 체계 및 방법의 변천사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린네</a:t>
            </a:r>
            <a:r>
              <a:rPr kumimoji="1" lang="ko-KR" altLang="en-US" dirty="0"/>
              <a:t> 후</a:t>
            </a:r>
            <a:endParaRPr kumimoji="1" lang="en-US" altLang="ko-KR" dirty="0"/>
          </a:p>
          <a:p>
            <a:r>
              <a:rPr kumimoji="1" lang="ko-KR" altLang="en-US" dirty="0" err="1"/>
              <a:t>린네의</a:t>
            </a:r>
            <a:r>
              <a:rPr kumimoji="1" lang="ko-KR" altLang="en-US" dirty="0"/>
              <a:t> 분류법</a:t>
            </a:r>
            <a:endParaRPr kumimoji="1" lang="en-US" altLang="ko-KR" dirty="0"/>
          </a:p>
          <a:p>
            <a:r>
              <a:rPr kumimoji="1" lang="ko-KR" altLang="en-US" dirty="0"/>
              <a:t>외형을 통한 분류</a:t>
            </a:r>
            <a:r>
              <a:rPr kumimoji="1" lang="en-US" altLang="ko-KR" dirty="0"/>
              <a:t>- </a:t>
            </a:r>
            <a:r>
              <a:rPr kumimoji="1" lang="ko-KR" altLang="en-US" dirty="0"/>
              <a:t>생물은 창조되었으며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변하지 않는 것이라는 생각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종교적 관점의 관여</a:t>
            </a:r>
            <a:endParaRPr kumimoji="1" lang="en-US" altLang="ko-KR" dirty="0"/>
          </a:p>
          <a:p>
            <a:r>
              <a:rPr kumimoji="1" lang="ko-KR" altLang="en-US" dirty="0"/>
              <a:t>형태학이 아닌 단순 외형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종 간 공유하는 미세한 패턴이나 특징</a:t>
            </a:r>
            <a:r>
              <a:rPr kumimoji="1" lang="en-US" altLang="ko-KR" dirty="0"/>
              <a:t>, allometry </a:t>
            </a:r>
            <a:r>
              <a:rPr kumimoji="1" lang="ko-KR" altLang="en-US" dirty="0"/>
              <a:t>같은 부분은 고려 </a:t>
            </a:r>
            <a:r>
              <a:rPr kumimoji="1" lang="en-US" altLang="ko-KR" dirty="0"/>
              <a:t>x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린네</a:t>
            </a:r>
            <a:r>
              <a:rPr kumimoji="1" lang="ko-KR" altLang="en-US" dirty="0"/>
              <a:t> 이후의 분류 방법 변천사</a:t>
            </a:r>
            <a:r>
              <a:rPr kumimoji="1" lang="en-US" altLang="ko-KR" dirty="0"/>
              <a:t>-</a:t>
            </a:r>
            <a:r>
              <a:rPr kumimoji="1" lang="ko-KR" altLang="en-US" dirty="0"/>
              <a:t>현대 생물학 </a:t>
            </a:r>
            <a:r>
              <a:rPr kumimoji="1" lang="en-US" altLang="ko-KR" dirty="0"/>
              <a:t>/ molecular method </a:t>
            </a:r>
            <a:r>
              <a:rPr kumimoji="1" lang="ko-KR" altLang="en-US" dirty="0"/>
              <a:t>도입</a:t>
            </a:r>
            <a:r>
              <a:rPr kumimoji="1" lang="en-US" altLang="ko-KR" dirty="0"/>
              <a:t>/ DNA barcoding</a:t>
            </a:r>
          </a:p>
          <a:p>
            <a:r>
              <a:rPr kumimoji="1" lang="ko-KR" altLang="en-US" dirty="0"/>
              <a:t>독일 </a:t>
            </a:r>
            <a:r>
              <a:rPr kumimoji="1" lang="ko-KR" altLang="en-US" dirty="0" err="1"/>
              <a:t>에른스트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헤켈</a:t>
            </a:r>
            <a:r>
              <a:rPr kumimoji="1" lang="en-US" altLang="ko-KR" dirty="0"/>
              <a:t>(1860) </a:t>
            </a:r>
            <a:r>
              <a:rPr kumimoji="1" lang="ko-KR" altLang="en-US" dirty="0"/>
              <a:t>원생생물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식물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동물의 </a:t>
            </a:r>
            <a:r>
              <a:rPr kumimoji="1" lang="en-US" altLang="ko-KR" dirty="0"/>
              <a:t>3</a:t>
            </a:r>
            <a:r>
              <a:rPr kumimoji="1" lang="ko-KR" altLang="en-US" dirty="0"/>
              <a:t>계 분류</a:t>
            </a:r>
            <a:r>
              <a:rPr kumimoji="1" lang="en-US" altLang="ko-KR" dirty="0"/>
              <a:t>, </a:t>
            </a:r>
            <a:r>
              <a:rPr kumimoji="1" lang="ko-KR" altLang="en-US" dirty="0"/>
              <a:t>미국 로버트 </a:t>
            </a:r>
            <a:r>
              <a:rPr kumimoji="1" lang="ko-KR" altLang="en-US" dirty="0" err="1"/>
              <a:t>하딩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휘태커</a:t>
            </a:r>
            <a:r>
              <a:rPr kumimoji="1" lang="en-US" altLang="ko-KR" dirty="0"/>
              <a:t>(1970)</a:t>
            </a:r>
            <a:r>
              <a:rPr kumimoji="1" lang="ko-KR" altLang="en-US" dirty="0"/>
              <a:t>모네라</a:t>
            </a:r>
            <a:r>
              <a:rPr kumimoji="1" lang="en-US" altLang="ko-KR" dirty="0"/>
              <a:t>(</a:t>
            </a:r>
            <a:r>
              <a:rPr kumimoji="1" lang="ko-KR" altLang="en-US" dirty="0"/>
              <a:t>세포핵이 없는 </a:t>
            </a:r>
            <a:r>
              <a:rPr kumimoji="1" lang="ko-KR" altLang="en-US" dirty="0" err="1"/>
              <a:t>원핵생물</a:t>
            </a:r>
            <a:r>
              <a:rPr kumimoji="1" lang="ko-KR" altLang="en-US" dirty="0"/>
              <a:t> 총칭</a:t>
            </a:r>
            <a:r>
              <a:rPr kumimoji="1" lang="en-US" altLang="ko-KR" dirty="0"/>
              <a:t>), </a:t>
            </a:r>
            <a:r>
              <a:rPr kumimoji="1" lang="ko-KR" altLang="en-US" dirty="0"/>
              <a:t>원생생물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식물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동물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균의 </a:t>
            </a:r>
            <a:r>
              <a:rPr kumimoji="1" lang="en-US" altLang="ko-KR" dirty="0"/>
              <a:t>5</a:t>
            </a:r>
            <a:r>
              <a:rPr kumimoji="1" lang="ko-KR" altLang="en-US" dirty="0"/>
              <a:t>계 분류</a:t>
            </a:r>
            <a:r>
              <a:rPr kumimoji="1" lang="en-US" altLang="ko-KR" dirty="0"/>
              <a:t>,  </a:t>
            </a:r>
            <a:r>
              <a:rPr kumimoji="1" lang="ko-KR" altLang="en-US" dirty="0"/>
              <a:t>미국 칼 리처드 </a:t>
            </a:r>
            <a:r>
              <a:rPr kumimoji="1" lang="ko-KR" altLang="en-US" dirty="0" err="1"/>
              <a:t>워즈</a:t>
            </a:r>
            <a:r>
              <a:rPr kumimoji="1" lang="en-US" altLang="ko-KR" dirty="0"/>
              <a:t>(1990) </a:t>
            </a:r>
            <a:r>
              <a:rPr kumimoji="1" lang="ko-KR" altLang="en-US" dirty="0"/>
              <a:t>세균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고세균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진핵생물의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역</a:t>
            </a:r>
            <a:r>
              <a:rPr kumimoji="1" lang="en-US" altLang="ko-KR" dirty="0"/>
              <a:t> 4</a:t>
            </a:r>
            <a:r>
              <a:rPr kumimoji="1" lang="ko-KR" altLang="en-US" dirty="0"/>
              <a:t>계 분류 정립</a:t>
            </a:r>
            <a:r>
              <a:rPr kumimoji="1" lang="en-US" altLang="ko-KR" dirty="0"/>
              <a:t>(16s rRNA)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8270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Morphological key / </a:t>
            </a:r>
            <a:r>
              <a:rPr kumimoji="1" lang="en-US" altLang="ko-KR" dirty="0" err="1"/>
              <a:t>dna</a:t>
            </a:r>
            <a:r>
              <a:rPr kumimoji="1" lang="en-US" altLang="ko-KR" dirty="0"/>
              <a:t> barcoding</a:t>
            </a:r>
            <a:r>
              <a:rPr kumimoji="1" lang="ko-KR" altLang="en-US" dirty="0"/>
              <a:t>을 사용하여 기존에 이미 알려진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morroco</a:t>
            </a:r>
            <a:r>
              <a:rPr kumimoji="1" lang="ko-KR" altLang="en-US" dirty="0"/>
              <a:t>에 서식하는 </a:t>
            </a:r>
            <a:r>
              <a:rPr kumimoji="1" lang="en-US" altLang="ko-KR" dirty="0" err="1"/>
              <a:t>triop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granarius</a:t>
            </a:r>
            <a:r>
              <a:rPr kumimoji="1" lang="ko-KR" altLang="en-US" dirty="0"/>
              <a:t>가 다른 계통으로 분화하였다는 증거를 밝히고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새로운 종으로 정립함을 </a:t>
            </a:r>
            <a:r>
              <a:rPr kumimoji="1" lang="ko-KR" altLang="en-US" dirty="0" err="1"/>
              <a:t>줒장하는</a:t>
            </a:r>
            <a:r>
              <a:rPr kumimoji="1" lang="ko-KR" altLang="en-US" dirty="0"/>
              <a:t> 연구이다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분류의 개념이 새로운 종을 찾는 것 외에도 기존 밝혀진 종의 새로운 분기점을 찾고 다른 종이라는 가능성을 밝히는 연구에도 활용될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157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Paul Hebert is a professor at the University of Guelph. In 2003, </a:t>
            </a:r>
            <a:r>
              <a:rPr lang="en" altLang="ko-KR" b="0" i="0" u="sng" dirty="0">
                <a:solidFill>
                  <a:srgbClr val="295376"/>
                </a:solidFill>
                <a:effectLst/>
                <a:latin typeface="nunito sans" panose="020F0502020204030204" pitchFamily="34" charset="0"/>
                <a:hlinkClick r:id="rId3" tooltip="U of Guelph’s DNA barcode centre catalogues Earth’s biodiversity - UniversityAffairs.ca"/>
              </a:rPr>
              <a:t>he introduced DNA barcoding</a:t>
            </a:r>
            <a:r>
              <a:rPr lang="en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. This technique is based on DNA sequencing. </a:t>
            </a:r>
          </a:p>
          <a:p>
            <a:pPr algn="l" rtl="0"/>
            <a:r>
              <a:rPr lang="en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DNA barcodes are like Universal Product Codes (UPCs)(</a:t>
            </a:r>
            <a:r>
              <a:rPr lang="ko-KR" altLang="en-US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공통상품코드</a:t>
            </a:r>
            <a:r>
              <a:rPr lang="en-US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)</a:t>
            </a:r>
            <a:r>
              <a:rPr lang="en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. </a:t>
            </a:r>
          </a:p>
          <a:p>
            <a:pPr algn="l" rtl="0"/>
            <a:endParaRPr lang="en" altLang="ko-KR" b="0" i="0" dirty="0">
              <a:solidFill>
                <a:srgbClr val="2C2C2C"/>
              </a:solidFill>
              <a:effectLst/>
              <a:latin typeface="nunito sans" panose="020F0502020204030204" pitchFamily="34" charset="0"/>
            </a:endParaRPr>
          </a:p>
          <a:p>
            <a:pPr algn="l" rtl="0"/>
            <a:r>
              <a:rPr lang="en" altLang="ko-KR" b="0" i="0" dirty="0">
                <a:solidFill>
                  <a:srgbClr val="2C2C2C"/>
                </a:solidFill>
                <a:effectLst/>
                <a:latin typeface="nunito sans" panose="020F0502020204030204" pitchFamily="34" charset="0"/>
              </a:rPr>
              <a:t>Each species has a different barcode. These barcodes reflect genetic differences at the molecular level.</a:t>
            </a:r>
          </a:p>
          <a:p>
            <a:pPr algn="l" rtl="0"/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각 생물마다 여러 다양한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gene region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을 이용하여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taxonomic analysis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진행할 수 있는데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most commonly used barcode region for animals and some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tist"/>
              </a:rPr>
              <a:t>protists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portion of 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cytochrome </a:t>
            </a:r>
            <a:r>
              <a:rPr lang="en" altLang="ko-KR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 oxidase 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(COI or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COX1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gene, found in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itochondrial DNA"/>
              </a:rPr>
              <a:t>mitochondrial DNA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Other genes suitable for DNA barcoding are 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ternal transcribed spacer"/>
              </a:rPr>
              <a:t>internal transcribed spacer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(ITS)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Ribosomal RNA"/>
              </a:rPr>
              <a:t>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often used for fungi and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RuBisCO"/>
              </a:rPr>
              <a:t>RuBisCO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used for plants</a:t>
            </a:r>
          </a:p>
          <a:p>
            <a:pPr algn="l" rtl="0"/>
            <a:endParaRPr lang="en" altLang="ko-KR" b="0" i="0" dirty="0">
              <a:solidFill>
                <a:srgbClr val="2C2C2C"/>
              </a:solidFill>
              <a:effectLst/>
              <a:latin typeface="nunito sans" panose="020F0502020204030204" pitchFamily="34" charset="0"/>
            </a:endParaRPr>
          </a:p>
          <a:p>
            <a:pPr algn="l" rtl="0"/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16S RNA"/>
              </a:rPr>
              <a:t>16S 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gene for example is widely used in identification of prokaryotes, whereas 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18S ribosomal RNA"/>
              </a:rPr>
              <a:t>18S 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gene is mostly used for detecting microbial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Eukaryote"/>
              </a:rPr>
              <a:t>eukaryotes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algn="l" rtl="0"/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Markers used for DNA barcoding are called barcodes. In order to successfully characterize species based on DNA barcodes, selection of informative DNA regions is crucial.</a:t>
            </a:r>
            <a:endParaRPr lang="en" altLang="ko-KR" b="0" i="0" dirty="0">
              <a:solidFill>
                <a:srgbClr val="2C2C2C"/>
              </a:solidFill>
              <a:effectLst/>
              <a:latin typeface="nunito sans" panose="020F0502020204030204" pitchFamily="34" charset="0"/>
            </a:endParaRPr>
          </a:p>
          <a:p>
            <a:r>
              <a:rPr kumimoji="1" lang="ko-KR" altLang="en-US" dirty="0"/>
              <a:t>모든 생물을 아우르는 공통 바코드는 없을까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animals, the most widely used barcode is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Mitochondrion"/>
              </a:rPr>
              <a:t>mitochondrial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cytochrome C oxidase 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" altLang="ko-K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locus.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/>
              </a:rPr>
              <a:t>[21]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Other mitochondrial genes, such as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Cytochrome b"/>
              </a:rPr>
              <a:t>Cytb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6" tooltip="12S ribosomal RNA"/>
              </a:rPr>
              <a:t>12S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18S ribosomal RNA"/>
              </a:rPr>
              <a:t>18S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 also used.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itochondrial DNA"/>
              </a:rPr>
              <a:t>Mitochondrial genes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are preferred over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7" tooltip="Nuclear gene"/>
              </a:rPr>
              <a:t>nuclear genes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because of their lack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8" tooltip="Intron"/>
              </a:rPr>
              <a:t>introns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their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9" tooltip="Ploidy"/>
              </a:rPr>
              <a:t>haploid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mode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0" tooltip="Heredity"/>
              </a:rPr>
              <a:t>inheritance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their limited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1"/>
              </a:rPr>
              <a:t>recombination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2" tooltip="Bacteria"/>
              </a:rPr>
              <a:t>bacteria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 small subunit of ribosomal RNA (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3" tooltip="16S ribosomal RNA"/>
              </a:rPr>
              <a:t>16S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gene can be used for different taxa, as it is highly conserved.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4"/>
              </a:rPr>
              <a:t>[25]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Some studies suggest </a:t>
            </a:r>
            <a:r>
              <a:rPr lang="en" altLang="ko-KR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COI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5"/>
              </a:rPr>
              <a:t>[26]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type II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6" tooltip="Chaperonin"/>
              </a:rPr>
              <a:t>chaperonin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" altLang="ko-KR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cpn60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7"/>
              </a:rPr>
              <a:t>[27]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 </a:t>
            </a:r>
            <a:r>
              <a:rPr lang="el-GR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 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subunit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8" tooltip="RNA polymerase"/>
              </a:rPr>
              <a:t>RNA polymerase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" altLang="ko-K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rpoB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9"/>
              </a:rPr>
              <a:t>[28]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also could serve as bacterial DNA barcodes.</a:t>
            </a:r>
          </a:p>
          <a:p>
            <a:endParaRPr kumimoji="1"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Barcoding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0" tooltip="Fungus"/>
              </a:rPr>
              <a:t>fungi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more challenging, and more than one primer combination might be required.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1"/>
              </a:rPr>
              <a:t>[29]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" altLang="ko-KR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COI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marker performs well in certain fungi groups,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2"/>
              </a:rPr>
              <a:t>[30]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but not equally well in others.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3"/>
              </a:rPr>
              <a:t>[31]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Therefore, additional markers are being used, such as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ternal transcribed spacer"/>
              </a:rPr>
              <a:t>ITS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rDNA and 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/>
              </a:rPr>
              <a:t>large subunit of nuclear ribosomal 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(28S LSU rRNA).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5"/>
              </a:rPr>
              <a:t>[32]</a:t>
            </a:r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Within the group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tist"/>
              </a:rPr>
              <a:t>protists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various barcodes have been proposed, such as the D1–D2 or D2–D3 regions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4" tooltip="28S ribosomal RNA"/>
              </a:rPr>
              <a:t>28S rDNA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V4 subregion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18S ribosomal RNA"/>
              </a:rPr>
              <a:t>18S 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gene,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Internal transcribed spacer"/>
              </a:rPr>
              <a:t>ITS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rDNA and </a:t>
            </a:r>
            <a:r>
              <a:rPr lang="en" altLang="ko-KR" b="0" i="1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Cytochrome c oxidase subunit I"/>
              </a:rPr>
              <a:t>COI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Additionally, some specific barcodes can be used for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6" tooltip="Photosynthesis"/>
              </a:rPr>
              <a:t>photosynthetic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protists, for example the large subunit of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RuBisCO"/>
              </a:rPr>
              <a:t>ribulose-1,5-bisphosphate carboxylase-oxygenase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gene (</a:t>
            </a:r>
            <a:r>
              <a:rPr lang="en" altLang="ko-K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rbcL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and the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7" tooltip="Chloroplast DNA"/>
              </a:rPr>
              <a:t>chloroplastic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8" tooltip="23S ribosomal RNA"/>
              </a:rPr>
              <a:t>23S rRNA</a:t>
            </a:r>
            <a:r>
              <a:rPr lang="en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gene.</a:t>
            </a:r>
            <a:r>
              <a:rPr lang="en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9"/>
              </a:rPr>
              <a:t>[20]</a:t>
            </a:r>
            <a:endParaRPr lang="en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br>
              <a:rPr lang="en" altLang="ko-KR" dirty="0"/>
            </a:br>
            <a:endParaRPr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7171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택소모닉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클래시파이어를</a:t>
            </a:r>
            <a:r>
              <a:rPr kumimoji="1" lang="ko-KR" altLang="en-US" dirty="0"/>
              <a:t> 사용하여 실험을 통해 </a:t>
            </a:r>
            <a:r>
              <a:rPr kumimoji="1" lang="en-US" altLang="ko-KR" dirty="0"/>
              <a:t>obtain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sample 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일정 레벨 까지의 분류학적 분석을 가능하게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Taxonomic classifier will classify each of the sequences you’ve obtained to a particular level of taxonomy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Feature(sequence) is obtained from last step. And </a:t>
            </a:r>
            <a:r>
              <a:rPr kumimoji="1" lang="en-US" altLang="ko-KR" dirty="0" err="1"/>
              <a:t>classifer</a:t>
            </a:r>
            <a:r>
              <a:rPr kumimoji="1" lang="en-US" altLang="ko-KR" dirty="0"/>
              <a:t> uses best choice to make most precise result with annotated reference.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Aligorithm</a:t>
            </a:r>
            <a:r>
              <a:rPr kumimoji="1" lang="en-US" altLang="ko-KR" dirty="0"/>
              <a:t>-classifier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234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With your query sequence, you can align / blast them with reference database.</a:t>
            </a:r>
          </a:p>
          <a:p>
            <a:r>
              <a:rPr kumimoji="1" lang="ko-KR" altLang="en-US" dirty="0"/>
              <a:t>간단하게 생각해보면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확보한 </a:t>
            </a:r>
            <a:r>
              <a:rPr kumimoji="1" lang="en-US" altLang="ko-KR" dirty="0"/>
              <a:t>query </a:t>
            </a:r>
            <a:r>
              <a:rPr kumimoji="1" lang="ko-KR" altLang="en-US" dirty="0"/>
              <a:t>시퀀스를 통해 레퍼런스와 </a:t>
            </a:r>
            <a:r>
              <a:rPr kumimoji="1" lang="en-US" altLang="ko-KR" dirty="0"/>
              <a:t>align</a:t>
            </a:r>
            <a:r>
              <a:rPr kumimoji="1" lang="ko-KR" altLang="en-US" dirty="0"/>
              <a:t>하여 </a:t>
            </a:r>
            <a:r>
              <a:rPr kumimoji="1" lang="ko-KR" altLang="en-US" dirty="0" err="1"/>
              <a:t>비교함으로서</a:t>
            </a:r>
            <a:r>
              <a:rPr kumimoji="1" lang="en-US" altLang="ko-KR" dirty="0"/>
              <a:t>(blast </a:t>
            </a:r>
            <a:r>
              <a:rPr kumimoji="1" lang="ko-KR" altLang="en-US" dirty="0"/>
              <a:t>기법</a:t>
            </a:r>
            <a:r>
              <a:rPr kumimoji="1" lang="en-US" altLang="ko-KR" dirty="0"/>
              <a:t>) taxonomic classification</a:t>
            </a:r>
            <a:r>
              <a:rPr kumimoji="1" lang="ko-KR" altLang="en-US" dirty="0"/>
              <a:t>을 진행하는 방법이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저런 식으로 상위 분류 체계부터 </a:t>
            </a:r>
            <a:r>
              <a:rPr kumimoji="1" lang="en-US" altLang="ko-KR" dirty="0"/>
              <a:t>top hit(accurate, precise) result </a:t>
            </a:r>
            <a:r>
              <a:rPr kumimoji="1" lang="ko-KR" altLang="en-US" dirty="0"/>
              <a:t>보여줌</a:t>
            </a:r>
            <a:r>
              <a:rPr kumimoji="1"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15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실질적으로</a:t>
            </a:r>
            <a:r>
              <a:rPr kumimoji="1" lang="en-US" altLang="ko-KR" dirty="0"/>
              <a:t>, qiime2 process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machine learning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 taxonomic classification</a:t>
            </a:r>
            <a:r>
              <a:rPr kumimoji="1" lang="ko-KR" altLang="en-US" dirty="0"/>
              <a:t>을 진행할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분석을 진행하기 전에</a:t>
            </a:r>
            <a:r>
              <a:rPr kumimoji="1" lang="en-US" altLang="ko-KR" dirty="0"/>
              <a:t> classifier</a:t>
            </a:r>
            <a:r>
              <a:rPr kumimoji="1" lang="ko-KR" altLang="en-US" dirty="0"/>
              <a:t>라는 장치를 학습시키기 위한</a:t>
            </a:r>
            <a:endParaRPr kumimoji="1" lang="en-US" altLang="ko-KR" dirty="0"/>
          </a:p>
          <a:p>
            <a:r>
              <a:rPr kumimoji="1" lang="ko-KR" altLang="en-US" dirty="0"/>
              <a:t>단위</a:t>
            </a:r>
            <a:r>
              <a:rPr kumimoji="1" lang="en-US" altLang="ko-KR" dirty="0"/>
              <a:t> – K-</a:t>
            </a:r>
            <a:r>
              <a:rPr kumimoji="1" lang="en-US" altLang="ko-KR" dirty="0" err="1"/>
              <a:t>mer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표현하는 시퀀스 파트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레퍼런스 데이터셋을 먼저 활용하여 </a:t>
            </a:r>
            <a:r>
              <a:rPr kumimoji="1" lang="en-US" altLang="ko-KR" dirty="0"/>
              <a:t>machine classifier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가동하고 학습시킨다는 의미로 이해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Way how we extract features from sequence – look which specific, important (in interest) K-</a:t>
            </a:r>
            <a:r>
              <a:rPr kumimoji="1" lang="en-US" altLang="ko-KR" dirty="0" err="1"/>
              <a:t>mers</a:t>
            </a:r>
            <a:r>
              <a:rPr kumimoji="1" lang="en-US" altLang="ko-KR" dirty="0"/>
              <a:t> are present in the sequence</a:t>
            </a:r>
          </a:p>
          <a:p>
            <a:r>
              <a:rPr kumimoji="1" lang="en-US" altLang="ko-KR" dirty="0"/>
              <a:t>Take a bag of K-</a:t>
            </a:r>
            <a:r>
              <a:rPr kumimoji="1" lang="en-US" altLang="ko-KR" dirty="0" err="1"/>
              <a:t>mer</a:t>
            </a:r>
            <a:r>
              <a:rPr kumimoji="1" lang="en-US" altLang="ko-KR" dirty="0"/>
              <a:t> / feed it to classifier / and it spits out classification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8782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레퍼런스 셋을 그래서 잘 만드는 것이 중요하다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레퍼런스를 잘 </a:t>
            </a:r>
            <a:r>
              <a:rPr kumimoji="1" lang="ko-KR" altLang="en-US" dirty="0" err="1"/>
              <a:t>골라야하는</a:t>
            </a:r>
            <a:r>
              <a:rPr kumimoji="1" lang="ko-KR" altLang="en-US" dirty="0"/>
              <a:t> 이유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AF25C-89CA-3341-AC2A-17155537F9B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75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8CB8F-E4D8-8B8D-467F-7AFC2B55F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E3FBAC-09CF-427D-28F0-7D9B45E45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599B4-8105-BCEA-A8F0-2CA1CA11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31F158-E29B-0266-F024-889F9AB9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0BF9D-C2BC-01DD-ADA6-1EF2256D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773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93176-6D89-30E1-E3B7-99FD6D41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49A4B1-EEB5-4635-534E-489F90749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0B1510-2E36-BA05-D4C5-16F9DD9A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66846-08C7-5750-77DB-B856BA24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1B887-3A5A-708A-D6B3-64C02694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3697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AECDCC-15A2-A6EE-4099-077DFF11AE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269B8F-B4F5-CA50-0136-CFF44BB02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79303-ED5B-43FE-7E1A-D5B89624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4CCC4-F4AF-0867-13AE-67B197679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AA3BE-923A-C04E-FAAB-00C9AA71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329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0C84C-F5B0-00D8-9BAA-50DBF79E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155E1E-B014-5530-456C-733922663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15D46-06A5-82A4-EFD4-2F63BBAB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6910A-9999-E314-FE9C-DE79EDBA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038EE-87B4-060C-E72D-AC53A8F4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09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ACC7B-DC68-D7A4-8D2B-6760BD1B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AF13FB-6270-5B63-5A2D-E94FD1CE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FDD61D-0E9B-6DFE-85ED-E07E8784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621208-B890-0F7D-4D9B-B61FF1D5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2E2A1-6920-1B97-2ECD-0A8E0A99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49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39B58-97E1-2154-1597-6E93A4FE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A51B1-93A1-36FD-FA6D-E663D3DC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531060-0A7C-A22D-0E74-2969CF241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54B438-B123-D61B-1280-CDFF7D9E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F17E33-1978-731D-4E37-F591555C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DE0C1-6937-3755-96FD-B929FE13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1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5F97E-C668-9291-0BC3-3F3085F02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5904F-7275-1A87-2954-CEE0AA111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C6B666-15BB-EDBD-E58D-CF57E1ACE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7FA99-6DDC-1DCE-4BFA-3D6AF8CD7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967D94-656D-0BAF-20F9-61E65D3CA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54DCF5-F7B5-4E53-2CC3-CAB40D04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48A43E-402C-4319-8313-C3FB2B58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FFCDF5-3651-065B-7D44-7FBC0DD3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36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528D1-D04E-EECF-5F27-866C0459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B0BF20-EFD2-9917-B680-9CBEC2E8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9C1382-F026-12B0-BDA4-7EDDBFCE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28CAAC-AF86-C95C-01D7-2FA72A114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209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11876C-27A6-BF8E-EAB0-A8C51EAE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66E17E-D9C6-45DF-1127-246C79A89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D0DE5F-22CA-6BDC-37B3-0B96AF2A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34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D72B5-6FC1-16BE-C38A-B135BA69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807BB7-3DEB-ABEC-48B2-4B0F172B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CE4016-7F8D-A41E-A712-3019B4BFC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886319-0AD3-56D7-E583-AB18C62B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8A7788-6EC5-495A-095D-13E74817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7844CC-FE3D-8D71-01A4-1246556C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6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E40F5-A9BC-50C9-6C4A-81F713328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5E57B-2BDA-4CAD-59E0-0E90DE6C2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D9E93-A5C7-DDA5-7F7B-C10C36912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D733C-B0F4-87EF-6410-95053390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B3A854-53D7-B098-C5C7-A3D3E9EE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8C1AA-CE25-43DD-D9AE-54BF624B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58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8F1CF0-A970-2AFB-A256-1726210E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22B6F-D65A-BD12-6201-7CEF55851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3D961-7F16-1786-E993-6B17C1FFC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DF763-C937-1D44-A0BB-8400B4F6A0AB}" type="datetimeFigureOut">
              <a:rPr kumimoji="1" lang="ko-KR" altLang="en-US" smtClean="0"/>
              <a:t>2022. 11. 22.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E1634-815A-5018-D38F-BFA3A2ACB7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9C277-A582-A230-FA1B-BDE448F76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3DF02-6E30-7641-B571-5826C03609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45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9E7D-CA35-BD18-EF3A-45C2EA8F3F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Taxonomic classification</a:t>
            </a:r>
            <a:br>
              <a:rPr kumimoji="1" lang="en-US" altLang="ko-KR" dirty="0"/>
            </a:br>
            <a:r>
              <a:rPr kumimoji="1" lang="en-US" altLang="ko-KR" dirty="0"/>
              <a:t>&amp;</a:t>
            </a:r>
            <a:br>
              <a:rPr kumimoji="1" lang="en-US" altLang="ko-KR" dirty="0"/>
            </a:br>
            <a:r>
              <a:rPr kumimoji="1" lang="en-US" altLang="ko-KR" dirty="0"/>
              <a:t>DADA2</a:t>
            </a:r>
            <a:endParaRPr kumimoji="1"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58DACE1-8D6E-9693-3D66-511457433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ea typeface="맑은 고딕"/>
              </a:rPr>
              <a:t>Laboratory of </a:t>
            </a:r>
            <a:r>
              <a:rPr lang="ko-KR" altLang="en-US" sz="2000" dirty="0" err="1">
                <a:ea typeface="맑은 고딕"/>
              </a:rPr>
              <a:t>Computational</a:t>
            </a:r>
            <a:r>
              <a:rPr lang="ko-KR" altLang="en-US" sz="2000" dirty="0">
                <a:ea typeface="맑은 고딕"/>
              </a:rPr>
              <a:t> &amp; </a:t>
            </a:r>
            <a:r>
              <a:rPr lang="ko-KR" altLang="en-US" sz="2000" dirty="0" err="1">
                <a:ea typeface="맑은 고딕"/>
              </a:rPr>
              <a:t>Synthetic</a:t>
            </a:r>
            <a:r>
              <a:rPr lang="ko-KR" altLang="en-US" sz="2000" dirty="0">
                <a:ea typeface="맑은 고딕"/>
              </a:rPr>
              <a:t> </a:t>
            </a:r>
            <a:r>
              <a:rPr lang="ko-KR" altLang="en-US" sz="2000" dirty="0" err="1">
                <a:ea typeface="맑은 고딕"/>
              </a:rPr>
              <a:t>Biology</a:t>
            </a:r>
            <a:r>
              <a:rPr lang="ko-KR" altLang="en-US" sz="2000" dirty="0">
                <a:ea typeface="맑은 고딕"/>
              </a:rPr>
              <a:t>, </a:t>
            </a:r>
            <a:r>
              <a:rPr lang="ko-KR" altLang="en-US" sz="2000" dirty="0" err="1">
                <a:ea typeface="맑은 고딕"/>
              </a:rPr>
              <a:t>Korea</a:t>
            </a:r>
            <a:r>
              <a:rPr lang="ko-KR" altLang="en-US" sz="2000" dirty="0">
                <a:ea typeface="맑은 고딕"/>
              </a:rPr>
              <a:t> </a:t>
            </a:r>
            <a:r>
              <a:rPr lang="ko-KR" altLang="en-US" sz="2000" dirty="0" err="1">
                <a:ea typeface="맑은 고딕"/>
              </a:rPr>
              <a:t>University</a:t>
            </a:r>
            <a:endParaRPr lang="en-US" altLang="ko-KR" sz="2000" dirty="0">
              <a:ea typeface="맑은 고딕"/>
            </a:endParaRPr>
          </a:p>
          <a:p>
            <a:endParaRPr kumimoji="1" lang="en-US" altLang="ko-KR" sz="2000" dirty="0">
              <a:ea typeface="맑은 고딕"/>
            </a:endParaRPr>
          </a:p>
          <a:p>
            <a:r>
              <a:rPr kumimoji="1" lang="en-US" altLang="ko-KR" sz="2000" dirty="0" err="1">
                <a:ea typeface="맑은 고딕"/>
              </a:rPr>
              <a:t>Junshik</a:t>
            </a:r>
            <a:r>
              <a:rPr kumimoji="1" lang="en-US" altLang="ko-KR" sz="2000" dirty="0">
                <a:ea typeface="맑은 고딕"/>
              </a:rPr>
              <a:t> Bae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3737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CB9FE-4056-7EF2-EECA-DFC4FD33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5"/>
            <a:ext cx="10515600" cy="4351338"/>
          </a:xfrm>
        </p:spPr>
        <p:txBody>
          <a:bodyPr/>
          <a:lstStyle/>
          <a:p>
            <a:r>
              <a:rPr kumimoji="1" lang="en-US" altLang="ko-KR" sz="2000" dirty="0"/>
              <a:t>Making a good reference set…why?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Not classified fully / not reliable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Different genus, but identical in some region</a:t>
            </a:r>
          </a:p>
          <a:p>
            <a:pPr marL="0" indent="0">
              <a:buNone/>
            </a:pPr>
            <a:r>
              <a:rPr kumimoji="1" lang="en-US" altLang="ko-KR" sz="2000" dirty="0"/>
              <a:t>→ Should make a background decision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D9E367-6DE7-47EE-E67B-FFBB5284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88" y="3134649"/>
            <a:ext cx="4407004" cy="2567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2BD800-3F46-2738-6403-58250A47B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901" y="1452095"/>
            <a:ext cx="5526270" cy="1348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F1B986-4EF7-E8F5-6A28-AE9116C1E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34649"/>
            <a:ext cx="5886346" cy="12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5D9C4-3328-9C55-DBBE-C41ACDDE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51" y="23216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Visualizing &amp; Building Phylogenic tree</a:t>
            </a:r>
            <a:endParaRPr kumimoji="1" lang="ko-KR" altLang="en-US" sz="28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D5869F-406A-9EE0-81DF-438320C51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0210" y="565261"/>
            <a:ext cx="4059761" cy="528999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6BB5B-5129-F614-C787-9453AA26A15F}"/>
              </a:ext>
            </a:extLst>
          </p:cNvPr>
          <p:cNvSpPr txBox="1"/>
          <p:nvPr/>
        </p:nvSpPr>
        <p:spPr>
          <a:xfrm>
            <a:off x="492029" y="2068642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Taxonomic level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Multi-level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Coloring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Exporting plots and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Barplot</a:t>
            </a:r>
            <a:r>
              <a:rPr kumimoji="1" lang="en-US" altLang="ko-KR" dirty="0"/>
              <a:t> &amp; Heatmap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3FF6A-47C0-AEA2-442B-F6C1C09C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492" y="3647742"/>
            <a:ext cx="4572001" cy="29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5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972463-A0D7-7160-FE29-682CFDAEB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082" y="811089"/>
            <a:ext cx="10891050" cy="5235822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12ADCEE-76A9-3B05-FCB5-059A3723EDA4}"/>
              </a:ext>
            </a:extLst>
          </p:cNvPr>
          <p:cNvSpPr/>
          <p:nvPr/>
        </p:nvSpPr>
        <p:spPr>
          <a:xfrm>
            <a:off x="974361" y="811089"/>
            <a:ext cx="7045377" cy="508045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E822A3-C271-A7C1-13CE-9CA9E2160601}"/>
              </a:ext>
            </a:extLst>
          </p:cNvPr>
          <p:cNvSpPr/>
          <p:nvPr/>
        </p:nvSpPr>
        <p:spPr>
          <a:xfrm>
            <a:off x="9566225" y="3078790"/>
            <a:ext cx="1346616" cy="96855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97E97F-DBDB-9D10-F804-EEFC858B1B28}"/>
              </a:ext>
            </a:extLst>
          </p:cNvPr>
          <p:cNvSpPr/>
          <p:nvPr/>
        </p:nvSpPr>
        <p:spPr>
          <a:xfrm>
            <a:off x="6390809" y="3428999"/>
            <a:ext cx="1346616" cy="2357203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634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C5FED-7C8B-D80C-C228-41BF0C40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OTU &amp; ASV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623B9-8E0E-4DC4-8B80-4BA011C80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7" y="1825625"/>
            <a:ext cx="11422504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sz="2400" dirty="0"/>
              <a:t>OTU (operational taxonomic unit)</a:t>
            </a:r>
          </a:p>
          <a:p>
            <a:pPr marL="0" indent="0">
              <a:buNone/>
            </a:pPr>
            <a:r>
              <a:rPr kumimoji="1" lang="en-US" altLang="ko-KR" sz="2000" dirty="0"/>
              <a:t>- Idea of classifying groups of closely related individuals</a:t>
            </a:r>
          </a:p>
          <a:p>
            <a:pPr marL="0" indent="0">
              <a:buNone/>
            </a:pPr>
            <a:r>
              <a:rPr kumimoji="1" lang="en-US" altLang="ko-KR" sz="2000" dirty="0"/>
              <a:t> A </a:t>
            </a:r>
            <a:r>
              <a:rPr kumimoji="1" lang="en-US" altLang="ko-KR" sz="2000" b="1" dirty="0"/>
              <a:t>“cluster” </a:t>
            </a:r>
            <a:r>
              <a:rPr kumimoji="1" lang="en-US" altLang="ko-KR" sz="2000" dirty="0"/>
              <a:t>of organisms, grouped by DNA sequence similarity of specific marker gene (</a:t>
            </a:r>
            <a:r>
              <a:rPr kumimoji="1" lang="en-US" altLang="ko-KR" sz="2000" dirty="0" err="1"/>
              <a:t>mOTU</a:t>
            </a:r>
            <a:r>
              <a:rPr kumimoji="1" lang="en-US" altLang="ko-KR" sz="2000" dirty="0"/>
              <a:t>)</a:t>
            </a:r>
          </a:p>
          <a:p>
            <a:pPr marL="0" indent="0">
              <a:buNone/>
            </a:pPr>
            <a:r>
              <a:rPr kumimoji="1" lang="en-US" altLang="ko-KR" sz="2000" dirty="0"/>
              <a:t> Used as most common units of diversity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Sequences can be clustered according to their similarity to one another (OTU picking)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OTUs are defined based on the similarity threshold (usually 97%)</a:t>
            </a:r>
          </a:p>
          <a:p>
            <a:pPr>
              <a:buFontTx/>
              <a:buChar char="-"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1800" b="1" dirty="0"/>
              <a:t>Closed-reference OTU picking </a:t>
            </a:r>
            <a:r>
              <a:rPr kumimoji="1" lang="en-US" altLang="ko-KR" sz="1800" dirty="0"/>
              <a:t>- Reads are clustered against reference sequence</a:t>
            </a:r>
          </a:p>
          <a:p>
            <a:pPr marL="0" indent="0">
              <a:buNone/>
            </a:pPr>
            <a:r>
              <a:rPr kumimoji="1" lang="en-US" altLang="ko-KR" sz="1800" dirty="0"/>
              <a:t>                                         - Reads which do not hits in the reference are excluded from downstream 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1800" b="1" dirty="0"/>
              <a:t>De-novo OTU picking </a:t>
            </a:r>
            <a:r>
              <a:rPr kumimoji="1" lang="en-US" altLang="ko-KR" sz="1800" dirty="0"/>
              <a:t>- Reads are clustered against one another without any external reference sequence</a:t>
            </a:r>
          </a:p>
          <a:p>
            <a:pPr marL="0" indent="0">
              <a:buNone/>
            </a:pPr>
            <a:r>
              <a:rPr kumimoji="1" lang="en-US" altLang="ko-KR" sz="1800" dirty="0"/>
              <a:t>                             A benefit of de novo OTU picking is that all reads are clustered. A drawback is that there is no existing support for running this in parallel in QIIME, so it can be too slow to apply to large datasets </a:t>
            </a:r>
          </a:p>
          <a:p>
            <a:pPr>
              <a:buFontTx/>
              <a:buChar char="-"/>
            </a:pPr>
            <a:endParaRPr kumimoji="1" lang="en-US" altLang="ko-KR" sz="2000" dirty="0"/>
          </a:p>
          <a:p>
            <a:pPr>
              <a:buFontTx/>
              <a:buChar char="-"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8707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23B0-B3D2-0B2E-5AA3-E5D0903E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OTU &amp; ASV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8B219-A998-386D-DB39-52770CC3F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sz="2000" dirty="0"/>
              <a:t>ASV (Amplicon single variant)</a:t>
            </a:r>
          </a:p>
          <a:p>
            <a:pPr marL="0" indent="0">
              <a:buNone/>
            </a:pPr>
            <a:r>
              <a:rPr kumimoji="1" lang="en" altLang="ko-KR" sz="1800" dirty="0"/>
              <a:t>DNA sequence recovered from a high-throughput analysis of marker genes (Amplicon sequence)</a:t>
            </a:r>
            <a:endParaRPr kumimoji="1" lang="ko-KR" altLang="en-US" sz="1800" dirty="0"/>
          </a:p>
          <a:p>
            <a:pPr marL="0" indent="0">
              <a:buNone/>
            </a:pPr>
            <a:r>
              <a:rPr kumimoji="1" lang="en-US" altLang="ko-KR" sz="1800" dirty="0"/>
              <a:t>A single, exact sequence → No representative consensus sequence like OTU, higher resolution</a:t>
            </a:r>
          </a:p>
          <a:p>
            <a:pPr marL="0" indent="0">
              <a:buNone/>
            </a:pPr>
            <a:r>
              <a:rPr kumimoji="1" lang="en-US" altLang="ko-KR" sz="1800" dirty="0"/>
              <a:t>(More detailed classification)</a:t>
            </a:r>
          </a:p>
          <a:p>
            <a:pPr marL="0" indent="0">
              <a:buNone/>
            </a:pPr>
            <a:r>
              <a:rPr kumimoji="1" lang="en-US" altLang="ko-KR" sz="1800" dirty="0"/>
              <a:t>No reliance to reference sequence → No risk of reference bias</a:t>
            </a:r>
          </a:p>
          <a:p>
            <a:pPr marL="0" indent="0">
              <a:buNone/>
            </a:pPr>
            <a:r>
              <a:rPr kumimoji="1" lang="en-US" altLang="ko-KR" sz="1800" dirty="0"/>
              <a:t>Possible to detect chimeric sequences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0695E-D15B-14D4-003A-937F2FF5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49" y="3884788"/>
            <a:ext cx="4939451" cy="24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6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8A0DB-27D2-CF5A-6BE0-D120986C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7AE45D-04FA-11B2-9F92-27F4E7E16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033805" cy="4351338"/>
          </a:xfrm>
        </p:spPr>
      </p:pic>
    </p:spTree>
    <p:extLst>
      <p:ext uri="{BB962C8B-B14F-4D97-AF65-F5344CB8AC3E}">
        <p14:creationId xmlns:p14="http://schemas.microsoft.com/office/powerpoint/2010/main" val="34106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C0497-AEA5-5D1D-E22A-ED0C6430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Taxonomic classification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39F873-9B89-BBF7-84C9-ED83B6CCA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690217"/>
            <a:ext cx="4673912" cy="25974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BE496-E173-3BE2-D5B4-AB527E06555F}"/>
              </a:ext>
            </a:extLst>
          </p:cNvPr>
          <p:cNvSpPr txBox="1"/>
          <p:nvPr/>
        </p:nvSpPr>
        <p:spPr>
          <a:xfrm>
            <a:off x="4815162" y="4287169"/>
            <a:ext cx="139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/>
              <a:t>Byjus.com</a:t>
            </a:r>
            <a:endParaRPr kumimoji="1"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48E9B-CB1E-65D5-6BC4-24D3C0C578B9}"/>
              </a:ext>
            </a:extLst>
          </p:cNvPr>
          <p:cNvSpPr txBox="1"/>
          <p:nvPr/>
        </p:nvSpPr>
        <p:spPr>
          <a:xfrm>
            <a:off x="494041" y="4864963"/>
            <a:ext cx="9290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" altLang="ko-KR" dirty="0"/>
              <a:t>Process of arranging various organisms into levels of the biological classification</a:t>
            </a:r>
          </a:p>
          <a:p>
            <a:pPr marL="285750" indent="-285750">
              <a:buFontTx/>
              <a:buChar char="-"/>
            </a:pPr>
            <a:r>
              <a:rPr kumimoji="1" lang="en" altLang="ko-KR" dirty="0"/>
              <a:t>Order from kingdom to species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/>
              <a:t>Each level (kingdom from species) is called taxonomical rank (category)</a:t>
            </a:r>
            <a:endParaRPr kumimoji="1" lang="en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3934C2-9E28-E103-58E1-50DF821C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888" y="1690687"/>
            <a:ext cx="4818984" cy="2596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E89CB-E8EF-4115-55A2-74B54C503947}"/>
              </a:ext>
            </a:extLst>
          </p:cNvPr>
          <p:cNvSpPr txBox="1"/>
          <p:nvPr/>
        </p:nvSpPr>
        <p:spPr>
          <a:xfrm>
            <a:off x="10656849" y="4287169"/>
            <a:ext cx="1393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err="1"/>
              <a:t>Wikipedia.com</a:t>
            </a:r>
            <a:endParaRPr kumimoji="1"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D6EB9-12DE-8CB4-E0AF-E87015766640}"/>
              </a:ext>
            </a:extLst>
          </p:cNvPr>
          <p:cNvSpPr txBox="1"/>
          <p:nvPr/>
        </p:nvSpPr>
        <p:spPr>
          <a:xfrm>
            <a:off x="8431828" y="420442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Luca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820AD-7AFD-EB46-1162-9FFA6FEEC966}"/>
              </a:ext>
            </a:extLst>
          </p:cNvPr>
          <p:cNvSpPr txBox="1"/>
          <p:nvPr/>
        </p:nvSpPr>
        <p:spPr>
          <a:xfrm>
            <a:off x="5512113" y="2268012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Tribe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4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46785-9D84-13EF-322D-CF3D998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05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2800" dirty="0"/>
              <a:t> Taxonomic classification</a:t>
            </a:r>
            <a:endParaRPr kumimoji="1"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B6AEE-2DBE-0840-1F40-8C6C0EA6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5" y="1325563"/>
            <a:ext cx="10515600" cy="5086940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History?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Goes up to </a:t>
            </a:r>
            <a:r>
              <a:rPr lang="en" altLang="ko-KR" sz="2000" dirty="0"/>
              <a:t>pre-Linnaean / post-Linnaean</a:t>
            </a:r>
          </a:p>
          <a:p>
            <a:pPr>
              <a:buFontTx/>
              <a:buChar char="-"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Pre-Linnaean (Ancient taxonomic classification)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sz="2000" dirty="0"/>
              <a:t>Started from </a:t>
            </a:r>
            <a:r>
              <a:rPr kumimoji="1" lang="en-US" altLang="ko-KR" sz="2000" dirty="0" err="1"/>
              <a:t>Aristotle+</a:t>
            </a:r>
            <a:r>
              <a:rPr kumimoji="1" lang="en-US" altLang="ko-KR" sz="1400" dirty="0" err="1"/>
              <a:t>Theophrastus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Dioscorides</a:t>
            </a:r>
            <a:endParaRPr kumimoji="1" lang="en-US" altLang="ko-KR" sz="1400" dirty="0"/>
          </a:p>
          <a:p>
            <a:pPr>
              <a:buFontTx/>
              <a:buChar char="-"/>
            </a:pPr>
            <a:r>
              <a:rPr kumimoji="1" lang="en-US" altLang="ko-KR" sz="2000" dirty="0"/>
              <a:t>Philosophical point of view – “Being”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With blood / Without blood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/>
              <a:t>Post-Linnaean (Carl von </a:t>
            </a:r>
            <a:r>
              <a:rPr kumimoji="1" lang="en-US" altLang="ko-KR" sz="2000" dirty="0" err="1"/>
              <a:t>Linné</a:t>
            </a:r>
            <a:r>
              <a:rPr kumimoji="1" lang="en-US" altLang="ko-KR" sz="2000" dirty="0"/>
              <a:t> / 18</a:t>
            </a:r>
            <a:r>
              <a:rPr kumimoji="1" lang="en-US" altLang="ko-KR" sz="2000" baseline="30000" dirty="0"/>
              <a:t>th</a:t>
            </a:r>
            <a:r>
              <a:rPr kumimoji="1" lang="en-US" altLang="ko-KR" sz="2000" dirty="0"/>
              <a:t> Century)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Scientific name / Binominal nomenclature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Genus + species name 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International rule (ICZN, International Code of Zoological Nomenclature, 1961)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2E3F47-4DAD-A7C5-5EF7-16B3EB81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697" y="3401807"/>
            <a:ext cx="3894283" cy="24622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ABA37-CA2A-2F77-4006-A7E5D51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047" y="251451"/>
            <a:ext cx="3657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1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CEC69-2B04-91D7-2D66-4FD6651D6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000" dirty="0"/>
              <a:t>History of method (post-Linnaean)</a:t>
            </a:r>
          </a:p>
          <a:p>
            <a:pPr marL="514350" indent="-514350">
              <a:buAutoNum type="arabicParenR"/>
            </a:pPr>
            <a:r>
              <a:rPr kumimoji="1" lang="en-US" altLang="ko-KR" sz="2000" dirty="0"/>
              <a:t>Linnaean classifying method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Classified by appearance (not a scale of morphology)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“Created, so it would never change”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2) </a:t>
            </a:r>
            <a:r>
              <a:rPr kumimoji="1" lang="en-US" altLang="ko-KR" sz="2000" dirty="0" err="1"/>
              <a:t>Mordern</a:t>
            </a:r>
            <a:r>
              <a:rPr kumimoji="1" lang="en-US" altLang="ko-KR" sz="2000" dirty="0"/>
              <a:t> classifying method</a:t>
            </a:r>
          </a:p>
          <a:p>
            <a:pPr>
              <a:buFontTx/>
              <a:buChar char="-"/>
            </a:pPr>
            <a:r>
              <a:rPr kumimoji="1" lang="en-US" altLang="ko-KR" sz="2000" dirty="0" err="1"/>
              <a:t>Haekel</a:t>
            </a:r>
            <a:r>
              <a:rPr kumimoji="1" lang="en-US" altLang="ko-KR" sz="2000" dirty="0"/>
              <a:t>, Whittaker, </a:t>
            </a:r>
            <a:r>
              <a:rPr kumimoji="1" lang="en-US" altLang="ko-KR" sz="2000" dirty="0" err="1"/>
              <a:t>Woese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en-US" altLang="ko-KR" sz="2000" dirty="0"/>
              <a:t>DNA barcoding</a:t>
            </a:r>
          </a:p>
          <a:p>
            <a:pPr>
              <a:buFontTx/>
              <a:buChar char="-"/>
            </a:pPr>
            <a:endParaRPr kumimoji="1" lang="en-US" altLang="ko-KR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09B87C-952B-4E1D-0AED-6D8ADED9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dirty="0"/>
              <a:t>Taxonomic classification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6364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BD721B-1F67-1E0D-5869-C3D6BD5CF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3636" y="2821939"/>
            <a:ext cx="4809488" cy="3402187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8D730D-C581-36B3-C248-A35F5DA4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636" y="720232"/>
            <a:ext cx="4930035" cy="14812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A11B67-6703-8237-32B7-CEF3EF23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40" y="2685107"/>
            <a:ext cx="4160989" cy="36758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5735B6-A93E-9F1A-432C-C7ABAF632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31" y="236580"/>
            <a:ext cx="5916605" cy="24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8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C62C1-DE04-1C4C-8377-C5D0067E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Taxonomic classification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DCFAB7-CC69-2E2C-1C8C-94DEB647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ko-KR" sz="2000" dirty="0"/>
              <a:t>DNA barcoding &amp; Metabarcoding</a:t>
            </a:r>
          </a:p>
          <a:p>
            <a:endParaRPr kumimoji="1" lang="en-US" altLang="ko-KR" sz="2000" dirty="0"/>
          </a:p>
          <a:p>
            <a:r>
              <a:rPr kumimoji="1" lang="en-US" altLang="ko-KR" sz="2000" dirty="0"/>
              <a:t>Hebert. P(2003) – DNA barcoding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Like UPC (Universal Product Code)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Species identification using a short section of DNA from a specific gene or genes</a:t>
            </a:r>
          </a:p>
          <a:p>
            <a:pPr marL="0" indent="0">
              <a:buNone/>
            </a:pPr>
            <a:r>
              <a:rPr kumimoji="1" lang="ko-KR" altLang="en-US" sz="2000" dirty="0"/>
              <a:t>→ </a:t>
            </a:r>
            <a:r>
              <a:rPr kumimoji="1" lang="en-US" altLang="ko-KR" sz="2000" dirty="0"/>
              <a:t>COI (COX1), 16S rRNA, 18s rRNA, </a:t>
            </a:r>
            <a:r>
              <a:rPr kumimoji="1" lang="en-US" altLang="ko-KR" sz="2000" dirty="0" err="1"/>
              <a:t>RuBisCO</a:t>
            </a:r>
            <a:r>
              <a:rPr kumimoji="1" lang="en-US" altLang="ko-KR" sz="2000" dirty="0"/>
              <a:t>, ITS rRNA gene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r>
              <a:rPr kumimoji="1" lang="en-US" altLang="ko-KR" sz="2000" dirty="0"/>
              <a:t>eDNA (environmental DNA)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Non-invasive approach 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Identify species from cellular debris or extracellular DNA present in environmental samples (water or soil) through barcoding or metabarcoding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Feces, mucus, gametes, shed skin, carcasses and </a:t>
            </a:r>
            <a:r>
              <a:rPr kumimoji="1" lang="en-US" altLang="ko-KR" sz="2000" dirty="0" err="1"/>
              <a:t>hair..even</a:t>
            </a:r>
            <a:r>
              <a:rPr kumimoji="1" lang="en-US" altLang="ko-KR" sz="2000" dirty="0"/>
              <a:t> blood from leeches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DNA amplifying &amp; NGS</a:t>
            </a:r>
          </a:p>
          <a:p>
            <a:pPr>
              <a:buFontTx/>
              <a:buChar char="-"/>
            </a:pPr>
            <a:r>
              <a:rPr kumimoji="1" lang="en-US" altLang="ko-KR" sz="2000" dirty="0"/>
              <a:t>Great potential for biomonitoring &amp; analysis species influence / conservation</a:t>
            </a:r>
          </a:p>
        </p:txBody>
      </p:sp>
    </p:spTree>
    <p:extLst>
      <p:ext uri="{BB962C8B-B14F-4D97-AF65-F5344CB8AC3E}">
        <p14:creationId xmlns:p14="http://schemas.microsoft.com/office/powerpoint/2010/main" val="98271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966A7-7AFE-B137-CAF1-F3BEED3E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Taxonomic classification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10D4F-2528-9610-5331-6D78F30D9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Used by a set of denoised sequence obtained throughout the pipeline</a:t>
            </a:r>
          </a:p>
          <a:p>
            <a:pPr marL="0" indent="0">
              <a:buNone/>
            </a:pPr>
            <a:r>
              <a:rPr kumimoji="1" lang="en-US" altLang="ko-KR" dirty="0"/>
              <a:t>→ Output of denoising step (DADA2)</a:t>
            </a:r>
          </a:p>
          <a:p>
            <a:pPr marL="0" indent="0">
              <a:buNone/>
            </a:pPr>
            <a:r>
              <a:rPr kumimoji="1" lang="en-US" altLang="ko-KR" dirty="0"/>
              <a:t>→ Used for matching up with reference data for identification</a:t>
            </a:r>
          </a:p>
          <a:p>
            <a:pPr marL="0" indent="0">
              <a:buNone/>
            </a:pPr>
            <a:r>
              <a:rPr kumimoji="1" lang="en-US" altLang="ko-KR" dirty="0"/>
              <a:t>→ By using a certain taxonomic classifier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A9E797-CA49-7506-6C82-B9CB01F6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97375"/>
            <a:ext cx="4572000" cy="238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54FE67-9793-0FB1-36D5-F9598D90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65441"/>
            <a:ext cx="4787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5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7A33E-48B8-ED75-3D14-A5CE59B5B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Sequence alignment</a:t>
            </a:r>
          </a:p>
          <a:p>
            <a:pPr marL="0" indent="0">
              <a:buNone/>
            </a:pPr>
            <a:r>
              <a:rPr kumimoji="1" lang="en-US" altLang="ko-KR" sz="2400" dirty="0"/>
              <a:t>-By user, align / blast (</a:t>
            </a:r>
            <a:r>
              <a:rPr kumimoji="1" lang="en-US" altLang="ko-KR" sz="2400" dirty="0" err="1"/>
              <a:t>vsearch</a:t>
            </a:r>
            <a:r>
              <a:rPr kumimoji="1" lang="en-US" altLang="ko-KR" sz="2400" dirty="0"/>
              <a:t>) with reference database</a:t>
            </a:r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en-US" altLang="ko-KR" sz="2400" dirty="0"/>
              <a:t>Machine learning classifier</a:t>
            </a:r>
          </a:p>
          <a:p>
            <a:pPr marL="0" indent="0">
              <a:buNone/>
            </a:pPr>
            <a:r>
              <a:rPr kumimoji="1" lang="en-US" altLang="ko-KR" sz="2400" dirty="0"/>
              <a:t>-Insert a sequence, gives a taxonomy at the other end</a:t>
            </a:r>
          </a:p>
          <a:p>
            <a:endParaRPr kumimoji="1" lang="en-US" altLang="ko-KR" sz="2400" dirty="0"/>
          </a:p>
          <a:p>
            <a:endParaRPr kumimoji="1" lang="ko-KR" altLang="en-US" sz="2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34BBC56-6710-7C52-3577-DA85B72B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Taxonomic classification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B22FB-F97B-F41C-3DB8-C697E2015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07" y="1326988"/>
            <a:ext cx="5351384" cy="8623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E83A6C-A090-778E-19BC-B98213716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351" y="2763482"/>
            <a:ext cx="5903298" cy="21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7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DBF9D5-624E-23F2-E1BB-8297C81D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34" y="632893"/>
            <a:ext cx="5787764" cy="2967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1C1C1-9901-71BA-8EC3-38A38296EE66}"/>
              </a:ext>
            </a:extLst>
          </p:cNvPr>
          <p:cNvSpPr txBox="1"/>
          <p:nvPr/>
        </p:nvSpPr>
        <p:spPr>
          <a:xfrm>
            <a:off x="4846820" y="1064307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en-US" altLang="ko-KR" baseline="30000" dirty="0"/>
              <a:t>st</a:t>
            </a:r>
            <a:r>
              <a:rPr kumimoji="1" lang="en-US" altLang="ko-KR" dirty="0"/>
              <a:t> 7mer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AAFA3-35B0-1434-1C31-6F2CE97C6F6B}"/>
              </a:ext>
            </a:extLst>
          </p:cNvPr>
          <p:cNvSpPr txBox="1"/>
          <p:nvPr/>
        </p:nvSpPr>
        <p:spPr>
          <a:xfrm>
            <a:off x="4850567" y="1410274"/>
            <a:ext cx="121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R" baseline="30000" dirty="0"/>
              <a:t>nd </a:t>
            </a:r>
            <a:r>
              <a:rPr kumimoji="1" lang="en-US" altLang="ko-KR" dirty="0"/>
              <a:t>7mer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67C91-5FF9-E727-051D-03EF9C2F064A}"/>
              </a:ext>
            </a:extLst>
          </p:cNvPr>
          <p:cNvSpPr txBox="1"/>
          <p:nvPr/>
        </p:nvSpPr>
        <p:spPr>
          <a:xfrm>
            <a:off x="4850567" y="1771231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R" baseline="30000" dirty="0"/>
              <a:t>rd</a:t>
            </a:r>
            <a:r>
              <a:rPr kumimoji="1" lang="en-US" altLang="ko-KR" dirty="0"/>
              <a:t> 7mer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18CCC-F583-A7C3-C02B-4404F75648CF}"/>
              </a:ext>
            </a:extLst>
          </p:cNvPr>
          <p:cNvSpPr txBox="1"/>
          <p:nvPr/>
        </p:nvSpPr>
        <p:spPr>
          <a:xfrm>
            <a:off x="4846820" y="2125573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en-US" altLang="ko-KR" baseline="30000" dirty="0"/>
              <a:t>th</a:t>
            </a:r>
            <a:r>
              <a:rPr kumimoji="1" lang="en-US" altLang="ko-KR" dirty="0"/>
              <a:t> 7mer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C1B95-08B2-5FED-B14A-E532C70DA9BE}"/>
              </a:ext>
            </a:extLst>
          </p:cNvPr>
          <p:cNvSpPr txBox="1"/>
          <p:nvPr/>
        </p:nvSpPr>
        <p:spPr>
          <a:xfrm>
            <a:off x="399736" y="358814"/>
            <a:ext cx="538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K-</a:t>
            </a:r>
            <a:r>
              <a:rPr kumimoji="1" lang="en-US" altLang="ko-KR" b="1" dirty="0" err="1"/>
              <a:t>mers</a:t>
            </a:r>
            <a:r>
              <a:rPr kumimoji="1" lang="en-US" altLang="ko-KR" b="1" dirty="0"/>
              <a:t> (sequence part)</a:t>
            </a:r>
          </a:p>
          <a:p>
            <a:r>
              <a:rPr kumimoji="1" lang="en-US" altLang="ko-KR" dirty="0"/>
              <a:t>→ what we feed to machine learning classifier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12E2E9-5AA3-0E20-3375-AA60C4CA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02" y="2471540"/>
            <a:ext cx="5924418" cy="2923571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54FBA27-11B7-A60D-E892-E995D906C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2" y="5533972"/>
            <a:ext cx="10515600" cy="1382270"/>
          </a:xfrm>
        </p:spPr>
        <p:txBody>
          <a:bodyPr>
            <a:normAutofit/>
          </a:bodyPr>
          <a:lstStyle/>
          <a:p>
            <a:r>
              <a:rPr kumimoji="1" lang="en-US" altLang="ko-KR" sz="1800" dirty="0"/>
              <a:t>Creating machine learning classifier → Training it!</a:t>
            </a:r>
          </a:p>
          <a:p>
            <a:r>
              <a:rPr kumimoji="1" lang="en-US" altLang="ko-KR" sz="1800" dirty="0"/>
              <a:t>Training machine learning classifier → by showing examples with answer (reference)</a:t>
            </a:r>
          </a:p>
          <a:p>
            <a:r>
              <a:rPr kumimoji="1" lang="en-US" altLang="ko-KR" sz="1800" dirty="0"/>
              <a:t>Import query sequence to classifier to get taxonomical result</a:t>
            </a:r>
          </a:p>
        </p:txBody>
      </p:sp>
    </p:spTree>
    <p:extLst>
      <p:ext uri="{BB962C8B-B14F-4D97-AF65-F5344CB8AC3E}">
        <p14:creationId xmlns:p14="http://schemas.microsoft.com/office/powerpoint/2010/main" val="298746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2520</Words>
  <Application>Microsoft Macintosh PowerPoint</Application>
  <PresentationFormat>와이드스크린</PresentationFormat>
  <Paragraphs>246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Noto Sans KR</vt:lpstr>
      <vt:lpstr>Arial</vt:lpstr>
      <vt:lpstr>nunito sans</vt:lpstr>
      <vt:lpstr>Office 테마</vt:lpstr>
      <vt:lpstr>Taxonomic classification &amp; DADA2</vt:lpstr>
      <vt:lpstr>Taxonomic classification</vt:lpstr>
      <vt:lpstr> Taxonomic classification</vt:lpstr>
      <vt:lpstr>Taxonomic classification</vt:lpstr>
      <vt:lpstr>PowerPoint 프레젠테이션</vt:lpstr>
      <vt:lpstr>Taxonomic classification</vt:lpstr>
      <vt:lpstr>Taxonomic classification</vt:lpstr>
      <vt:lpstr>Taxonomic classification</vt:lpstr>
      <vt:lpstr>PowerPoint 프레젠테이션</vt:lpstr>
      <vt:lpstr>PowerPoint 프레젠테이션</vt:lpstr>
      <vt:lpstr>Visualizing &amp; Building Phylogenic tree</vt:lpstr>
      <vt:lpstr>PowerPoint 프레젠테이션</vt:lpstr>
      <vt:lpstr>OTU &amp; ASV</vt:lpstr>
      <vt:lpstr>OTU &amp; ASV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Taxonomic classification &amp; DADA2</dc:title>
  <dc:creator>배준식</dc:creator>
  <cp:lastModifiedBy>배준식[ 대학원석사과정재학 / 환경생태공학과 ]</cp:lastModifiedBy>
  <cp:revision>8</cp:revision>
  <dcterms:created xsi:type="dcterms:W3CDTF">2022-10-26T02:58:17Z</dcterms:created>
  <dcterms:modified xsi:type="dcterms:W3CDTF">2022-11-21T17:47:09Z</dcterms:modified>
</cp:coreProperties>
</file>